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4.xml" ContentType="application/vnd.openxmlformats-officedocument.presentationml.notesSlide+xml"/>
  <Override PartName="/ppt/tags/tag31.xml" ContentType="application/vnd.openxmlformats-officedocument.presentationml.tags+xml"/>
  <Override PartName="/ppt/notesSlides/notesSlide1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6.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8.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9.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20.xml" ContentType="application/vnd.openxmlformats-officedocument.presentationml.notesSlide+xml"/>
  <Override PartName="/ppt/tags/tag56.xml" ContentType="application/vnd.openxmlformats-officedocument.presentationml.tags+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2.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3.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4.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5.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6.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27.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8.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9.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30.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1.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32.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33.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34.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35.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36.xml" ContentType="application/vnd.openxmlformats-officedocument.presentationml.notesSlide+xml"/>
  <Override PartName="/ppt/tags/tag110.xml" ContentType="application/vnd.openxmlformats-officedocument.presentationml.tags+xml"/>
  <Override PartName="/ppt/notesSlides/notesSlide37.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38.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39.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40.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notesSlides/notesSlide41.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42.xml" ContentType="application/vnd.openxmlformats-officedocument.presentationml.notesSlide+xml"/>
  <Override PartName="/ppt/tags/tag134.xml" ContentType="application/vnd.openxmlformats-officedocument.presentationml.tags+xml"/>
  <Override PartName="/ppt/notesSlides/notesSlide43.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44.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45.xml" ContentType="application/vnd.openxmlformats-officedocument.presentationml.notesSlide+xml"/>
  <Override PartName="/ppt/tags/tag140.xml" ContentType="application/vnd.openxmlformats-officedocument.presentationml.tags+xml"/>
  <Override PartName="/ppt/notesSlides/notesSlide46.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47.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48.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notesSlides/notesSlide49.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50.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51.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52.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53.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54.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55.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56.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57.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notesSlides/notesSlide58.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notesSlides/notesSlide59.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notesSlides/notesSlide63.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notesSlides/notesSlide64.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notesSlides/notesSlide65.xml" ContentType="application/vnd.openxmlformats-officedocument.presentationml.notesSlide+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notesSlides/notesSlide66.xml" ContentType="application/vnd.openxmlformats-officedocument.presentationml.notesSlide+xml"/>
  <Override PartName="/ppt/tags/tag220.xml" ContentType="application/vnd.openxmlformats-officedocument.presentationml.tags+xml"/>
  <Override PartName="/ppt/tags/tag221.xml" ContentType="application/vnd.openxmlformats-officedocument.presentationml.tags+xml"/>
  <Override PartName="/ppt/notesSlides/notesSlide67.xml" ContentType="application/vnd.openxmlformats-officedocument.presentationml.notesSlide+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notesSlides/notesSlide68.xml" ContentType="application/vnd.openxmlformats-officedocument.presentationml.notesSlide+xml"/>
  <Override PartName="/ppt/tags/tag225.xml" ContentType="application/vnd.openxmlformats-officedocument.presentationml.tags+xml"/>
  <Override PartName="/ppt/tags/tag226.xml" ContentType="application/vnd.openxmlformats-officedocument.presentationml.tags+xml"/>
  <Override PartName="/ppt/notesSlides/notesSlide69.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70.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notesSlides/notesSlide71.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notesSlides/notesSlide72.xml" ContentType="application/vnd.openxmlformats-officedocument.presentationml.notesSlide+xml"/>
  <Override PartName="/ppt/tags/tag240.xml" ContentType="application/vnd.openxmlformats-officedocument.presentationml.tags+xml"/>
  <Override PartName="/ppt/tags/tag241.xml" ContentType="application/vnd.openxmlformats-officedocument.presentationml.tags+xml"/>
  <Override PartName="/ppt/notesSlides/notesSlide73.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notesSlides/notesSlide74.xml" ContentType="application/vnd.openxmlformats-officedocument.presentationml.notesSlide+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notesSlides/notesSlide75.xml" ContentType="application/vnd.openxmlformats-officedocument.presentationml.notesSlide+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notesSlides/notesSlide76.xml" ContentType="application/vnd.openxmlformats-officedocument.presentationml.notesSlide+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notesSlides/notesSlide77.xml" ContentType="application/vnd.openxmlformats-officedocument.presentationml.notesSlide+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78.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notesSlides/notesSlide79.xml" ContentType="application/vnd.openxmlformats-officedocument.presentationml.notesSlide+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notesSlides/notesSlide80.xml" ContentType="application/vnd.openxmlformats-officedocument.presentationml.notesSlide+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sldIdLst>
    <p:sldId id="256" r:id="rId2"/>
    <p:sldId id="266" r:id="rId3"/>
    <p:sldId id="267" r:id="rId4"/>
    <p:sldId id="276" r:id="rId5"/>
    <p:sldId id="366" r:id="rId6"/>
    <p:sldId id="410" r:id="rId7"/>
    <p:sldId id="411" r:id="rId8"/>
    <p:sldId id="412" r:id="rId9"/>
    <p:sldId id="413" r:id="rId10"/>
    <p:sldId id="403" r:id="rId11"/>
    <p:sldId id="404" r:id="rId12"/>
    <p:sldId id="414" r:id="rId13"/>
    <p:sldId id="367" r:id="rId14"/>
    <p:sldId id="368" r:id="rId15"/>
    <p:sldId id="390" r:id="rId16"/>
    <p:sldId id="392" r:id="rId17"/>
    <p:sldId id="445" r:id="rId18"/>
    <p:sldId id="446" r:id="rId19"/>
    <p:sldId id="447" r:id="rId20"/>
    <p:sldId id="448" r:id="rId21"/>
    <p:sldId id="449" r:id="rId22"/>
    <p:sldId id="450" r:id="rId23"/>
    <p:sldId id="451" r:id="rId24"/>
    <p:sldId id="452" r:id="rId25"/>
    <p:sldId id="453" r:id="rId26"/>
    <p:sldId id="454" r:id="rId27"/>
    <p:sldId id="455" r:id="rId28"/>
    <p:sldId id="456" r:id="rId29"/>
    <p:sldId id="457" r:id="rId30"/>
    <p:sldId id="458" r:id="rId31"/>
    <p:sldId id="415" r:id="rId32"/>
    <p:sldId id="416" r:id="rId33"/>
    <p:sldId id="417" r:id="rId34"/>
    <p:sldId id="418" r:id="rId35"/>
    <p:sldId id="419" r:id="rId36"/>
    <p:sldId id="420" r:id="rId37"/>
    <p:sldId id="421" r:id="rId38"/>
    <p:sldId id="422" r:id="rId39"/>
    <p:sldId id="423" r:id="rId40"/>
    <p:sldId id="424" r:id="rId41"/>
    <p:sldId id="425" r:id="rId42"/>
    <p:sldId id="426" r:id="rId43"/>
    <p:sldId id="427" r:id="rId44"/>
    <p:sldId id="428" r:id="rId45"/>
    <p:sldId id="429" r:id="rId46"/>
    <p:sldId id="430" r:id="rId47"/>
    <p:sldId id="431" r:id="rId48"/>
    <p:sldId id="432" r:id="rId49"/>
    <p:sldId id="433" r:id="rId50"/>
    <p:sldId id="434" r:id="rId51"/>
    <p:sldId id="435" r:id="rId52"/>
    <p:sldId id="436" r:id="rId53"/>
    <p:sldId id="437" r:id="rId54"/>
    <p:sldId id="438" r:id="rId55"/>
    <p:sldId id="439" r:id="rId56"/>
    <p:sldId id="440" r:id="rId57"/>
    <p:sldId id="441" r:id="rId58"/>
    <p:sldId id="442" r:id="rId59"/>
    <p:sldId id="443" r:id="rId60"/>
    <p:sldId id="444" r:id="rId61"/>
    <p:sldId id="459" r:id="rId62"/>
    <p:sldId id="460" r:id="rId63"/>
    <p:sldId id="461" r:id="rId64"/>
    <p:sldId id="462" r:id="rId65"/>
    <p:sldId id="463" r:id="rId66"/>
    <p:sldId id="464" r:id="rId67"/>
    <p:sldId id="465" r:id="rId68"/>
    <p:sldId id="466" r:id="rId69"/>
    <p:sldId id="467" r:id="rId70"/>
    <p:sldId id="468" r:id="rId71"/>
    <p:sldId id="469" r:id="rId72"/>
    <p:sldId id="470" r:id="rId73"/>
    <p:sldId id="471" r:id="rId74"/>
    <p:sldId id="472" r:id="rId75"/>
    <p:sldId id="473" r:id="rId76"/>
    <p:sldId id="474" r:id="rId77"/>
    <p:sldId id="475" r:id="rId78"/>
    <p:sldId id="476" r:id="rId79"/>
    <p:sldId id="477" r:id="rId80"/>
    <p:sldId id="478" r:id="rId81"/>
    <p:sldId id="479" r:id="rId82"/>
    <p:sldId id="280" r:id="rId83"/>
    <p:sldId id="284"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84030" autoAdjust="0"/>
  </p:normalViewPr>
  <p:slideViewPr>
    <p:cSldViewPr snapToGrid="0">
      <p:cViewPr varScale="1">
        <p:scale>
          <a:sx n="74" d="100"/>
          <a:sy n="74" d="100"/>
        </p:scale>
        <p:origin x="104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A8160-444E-4086-B454-8FE8F8BAE13D}" type="datetimeFigureOut">
              <a:rPr lang="en-GB" smtClean="0"/>
              <a:t>16/08/2020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640A2B-5328-41E6-8B05-DBD9FD3C8246}" type="slidenum">
              <a:rPr lang="en-GB" smtClean="0"/>
              <a:t>‹#›</a:t>
            </a:fld>
            <a:endParaRPr lang="en-GB"/>
          </a:p>
        </p:txBody>
      </p:sp>
    </p:spTree>
    <p:extLst>
      <p:ext uri="{BB962C8B-B14F-4D97-AF65-F5344CB8AC3E}">
        <p14:creationId xmlns:p14="http://schemas.microsoft.com/office/powerpoint/2010/main" val="1366547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*****Preparation Notes*****</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dirty="0"/>
              <a:t>Students taking this course should already have covered</a:t>
            </a:r>
            <a:r>
              <a:rPr lang="en-US" baseline="0" dirty="0"/>
              <a:t> linear algebra elsewhere.  </a:t>
            </a:r>
          </a:p>
          <a:p>
            <a:pPr marL="171450" indent="-171450">
              <a:buFont typeface="Arial" panose="020B0604020202020204" pitchFamily="34" charset="0"/>
              <a:buChar char="•"/>
            </a:pPr>
            <a:r>
              <a:rPr lang="en-US" baseline="0" dirty="0"/>
              <a:t>We will use linear algebra extensively in this course.  </a:t>
            </a:r>
            <a:endParaRPr lang="en-GB" dirty="0"/>
          </a:p>
        </p:txBody>
      </p:sp>
      <p:sp>
        <p:nvSpPr>
          <p:cNvPr id="4" name="Slide Number Placeholder 3"/>
          <p:cNvSpPr>
            <a:spLocks noGrp="1"/>
          </p:cNvSpPr>
          <p:nvPr>
            <p:ph type="sldNum" sz="quarter" idx="10"/>
          </p:nvPr>
        </p:nvSpPr>
        <p:spPr/>
        <p:txBody>
          <a:bodyPr/>
          <a:lstStyle/>
          <a:p>
            <a:fld id="{77640A2B-5328-41E6-8B05-DBD9FD3C8246}" type="slidenum">
              <a:rPr lang="en-GB" smtClean="0"/>
              <a:t>1</a:t>
            </a:fld>
            <a:endParaRPr lang="en-GB"/>
          </a:p>
        </p:txBody>
      </p:sp>
    </p:spTree>
    <p:extLst>
      <p:ext uri="{BB962C8B-B14F-4D97-AF65-F5344CB8AC3E}">
        <p14:creationId xmlns:p14="http://schemas.microsoft.com/office/powerpoint/2010/main" val="3014529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10</a:t>
            </a:fld>
            <a:endParaRPr lang="en-GB"/>
          </a:p>
        </p:txBody>
      </p:sp>
    </p:spTree>
    <p:extLst>
      <p:ext uri="{BB962C8B-B14F-4D97-AF65-F5344CB8AC3E}">
        <p14:creationId xmlns:p14="http://schemas.microsoft.com/office/powerpoint/2010/main" val="328074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11</a:t>
            </a:fld>
            <a:endParaRPr lang="en-GB"/>
          </a:p>
        </p:txBody>
      </p:sp>
    </p:spTree>
    <p:extLst>
      <p:ext uri="{BB962C8B-B14F-4D97-AF65-F5344CB8AC3E}">
        <p14:creationId xmlns:p14="http://schemas.microsoft.com/office/powerpoint/2010/main" val="260332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12</a:t>
            </a:fld>
            <a:endParaRPr lang="en-GB"/>
          </a:p>
        </p:txBody>
      </p:sp>
    </p:spTree>
    <p:extLst>
      <p:ext uri="{BB962C8B-B14F-4D97-AF65-F5344CB8AC3E}">
        <p14:creationId xmlns:p14="http://schemas.microsoft.com/office/powerpoint/2010/main" val="2051157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13</a:t>
            </a:fld>
            <a:endParaRPr lang="en-GB"/>
          </a:p>
        </p:txBody>
      </p:sp>
    </p:spTree>
    <p:extLst>
      <p:ext uri="{BB962C8B-B14F-4D97-AF65-F5344CB8AC3E}">
        <p14:creationId xmlns:p14="http://schemas.microsoft.com/office/powerpoint/2010/main" val="3732643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14</a:t>
            </a:fld>
            <a:endParaRPr lang="en-GB"/>
          </a:p>
        </p:txBody>
      </p:sp>
    </p:spTree>
    <p:extLst>
      <p:ext uri="{BB962C8B-B14F-4D97-AF65-F5344CB8AC3E}">
        <p14:creationId xmlns:p14="http://schemas.microsoft.com/office/powerpoint/2010/main" val="1276256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15</a:t>
            </a:fld>
            <a:endParaRPr lang="en-GB"/>
          </a:p>
        </p:txBody>
      </p:sp>
    </p:spTree>
    <p:extLst>
      <p:ext uri="{BB962C8B-B14F-4D97-AF65-F5344CB8AC3E}">
        <p14:creationId xmlns:p14="http://schemas.microsoft.com/office/powerpoint/2010/main" val="1881118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16</a:t>
            </a:fld>
            <a:endParaRPr lang="en-GB"/>
          </a:p>
        </p:txBody>
      </p:sp>
    </p:spTree>
    <p:extLst>
      <p:ext uri="{BB962C8B-B14F-4D97-AF65-F5344CB8AC3E}">
        <p14:creationId xmlns:p14="http://schemas.microsoft.com/office/powerpoint/2010/main" val="31605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17</a:t>
            </a:fld>
            <a:endParaRPr lang="en-GB"/>
          </a:p>
        </p:txBody>
      </p:sp>
    </p:spTree>
    <p:extLst>
      <p:ext uri="{BB962C8B-B14F-4D97-AF65-F5344CB8AC3E}">
        <p14:creationId xmlns:p14="http://schemas.microsoft.com/office/powerpoint/2010/main" val="1444763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18</a:t>
            </a:fld>
            <a:endParaRPr lang="en-GB"/>
          </a:p>
        </p:txBody>
      </p:sp>
    </p:spTree>
    <p:extLst>
      <p:ext uri="{BB962C8B-B14F-4D97-AF65-F5344CB8AC3E}">
        <p14:creationId xmlns:p14="http://schemas.microsoft.com/office/powerpoint/2010/main" val="781083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19</a:t>
            </a:fld>
            <a:endParaRPr lang="en-GB"/>
          </a:p>
        </p:txBody>
      </p:sp>
    </p:spTree>
    <p:extLst>
      <p:ext uri="{BB962C8B-B14F-4D97-AF65-F5344CB8AC3E}">
        <p14:creationId xmlns:p14="http://schemas.microsoft.com/office/powerpoint/2010/main" val="2913079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p:txBody>
      </p:sp>
      <p:sp>
        <p:nvSpPr>
          <p:cNvPr id="4" name="Slide Number Placeholder 3"/>
          <p:cNvSpPr>
            <a:spLocks noGrp="1"/>
          </p:cNvSpPr>
          <p:nvPr>
            <p:ph type="sldNum" sz="quarter" idx="10"/>
          </p:nvPr>
        </p:nvSpPr>
        <p:spPr/>
        <p:txBody>
          <a:bodyPr/>
          <a:lstStyle/>
          <a:p>
            <a:fld id="{77640A2B-5328-41E6-8B05-DBD9FD3C8246}" type="slidenum">
              <a:rPr lang="en-GB" smtClean="0"/>
              <a:t>2</a:t>
            </a:fld>
            <a:endParaRPr lang="en-GB"/>
          </a:p>
        </p:txBody>
      </p:sp>
    </p:spTree>
    <p:extLst>
      <p:ext uri="{BB962C8B-B14F-4D97-AF65-F5344CB8AC3E}">
        <p14:creationId xmlns:p14="http://schemas.microsoft.com/office/powerpoint/2010/main" val="700318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20</a:t>
            </a:fld>
            <a:endParaRPr lang="en-GB"/>
          </a:p>
        </p:txBody>
      </p:sp>
    </p:spTree>
    <p:extLst>
      <p:ext uri="{BB962C8B-B14F-4D97-AF65-F5344CB8AC3E}">
        <p14:creationId xmlns:p14="http://schemas.microsoft.com/office/powerpoint/2010/main" val="1496611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21</a:t>
            </a:fld>
            <a:endParaRPr lang="en-GB"/>
          </a:p>
        </p:txBody>
      </p:sp>
    </p:spTree>
    <p:extLst>
      <p:ext uri="{BB962C8B-B14F-4D97-AF65-F5344CB8AC3E}">
        <p14:creationId xmlns:p14="http://schemas.microsoft.com/office/powerpoint/2010/main" val="558145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22</a:t>
            </a:fld>
            <a:endParaRPr lang="en-GB"/>
          </a:p>
        </p:txBody>
      </p:sp>
    </p:spTree>
    <p:extLst>
      <p:ext uri="{BB962C8B-B14F-4D97-AF65-F5344CB8AC3E}">
        <p14:creationId xmlns:p14="http://schemas.microsoft.com/office/powerpoint/2010/main" val="3000358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23</a:t>
            </a:fld>
            <a:endParaRPr lang="en-GB"/>
          </a:p>
        </p:txBody>
      </p:sp>
    </p:spTree>
    <p:extLst>
      <p:ext uri="{BB962C8B-B14F-4D97-AF65-F5344CB8AC3E}">
        <p14:creationId xmlns:p14="http://schemas.microsoft.com/office/powerpoint/2010/main" val="2227279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24</a:t>
            </a:fld>
            <a:endParaRPr lang="en-GB"/>
          </a:p>
        </p:txBody>
      </p:sp>
    </p:spTree>
    <p:extLst>
      <p:ext uri="{BB962C8B-B14F-4D97-AF65-F5344CB8AC3E}">
        <p14:creationId xmlns:p14="http://schemas.microsoft.com/office/powerpoint/2010/main" val="2524778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25</a:t>
            </a:fld>
            <a:endParaRPr lang="en-GB"/>
          </a:p>
        </p:txBody>
      </p:sp>
    </p:spTree>
    <p:extLst>
      <p:ext uri="{BB962C8B-B14F-4D97-AF65-F5344CB8AC3E}">
        <p14:creationId xmlns:p14="http://schemas.microsoft.com/office/powerpoint/2010/main" val="436609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26</a:t>
            </a:fld>
            <a:endParaRPr lang="en-GB"/>
          </a:p>
        </p:txBody>
      </p:sp>
    </p:spTree>
    <p:extLst>
      <p:ext uri="{BB962C8B-B14F-4D97-AF65-F5344CB8AC3E}">
        <p14:creationId xmlns:p14="http://schemas.microsoft.com/office/powerpoint/2010/main" val="1646860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27</a:t>
            </a:fld>
            <a:endParaRPr lang="en-GB"/>
          </a:p>
        </p:txBody>
      </p:sp>
    </p:spTree>
    <p:extLst>
      <p:ext uri="{BB962C8B-B14F-4D97-AF65-F5344CB8AC3E}">
        <p14:creationId xmlns:p14="http://schemas.microsoft.com/office/powerpoint/2010/main" val="968100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28</a:t>
            </a:fld>
            <a:endParaRPr lang="en-GB"/>
          </a:p>
        </p:txBody>
      </p:sp>
    </p:spTree>
    <p:extLst>
      <p:ext uri="{BB962C8B-B14F-4D97-AF65-F5344CB8AC3E}">
        <p14:creationId xmlns:p14="http://schemas.microsoft.com/office/powerpoint/2010/main" val="884889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29</a:t>
            </a:fld>
            <a:endParaRPr lang="en-GB"/>
          </a:p>
        </p:txBody>
      </p:sp>
    </p:spTree>
    <p:extLst>
      <p:ext uri="{BB962C8B-B14F-4D97-AF65-F5344CB8AC3E}">
        <p14:creationId xmlns:p14="http://schemas.microsoft.com/office/powerpoint/2010/main" val="458065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p:txBody>
      </p:sp>
      <p:sp>
        <p:nvSpPr>
          <p:cNvPr id="4" name="Slide Number Placeholder 3"/>
          <p:cNvSpPr>
            <a:spLocks noGrp="1"/>
          </p:cNvSpPr>
          <p:nvPr>
            <p:ph type="sldNum" sz="quarter" idx="10"/>
          </p:nvPr>
        </p:nvSpPr>
        <p:spPr/>
        <p:txBody>
          <a:bodyPr/>
          <a:lstStyle/>
          <a:p>
            <a:fld id="{77640A2B-5328-41E6-8B05-DBD9FD3C8246}" type="slidenum">
              <a:rPr lang="en-GB" smtClean="0"/>
              <a:t>3</a:t>
            </a:fld>
            <a:endParaRPr lang="en-GB"/>
          </a:p>
        </p:txBody>
      </p:sp>
    </p:spTree>
    <p:extLst>
      <p:ext uri="{BB962C8B-B14F-4D97-AF65-F5344CB8AC3E}">
        <p14:creationId xmlns:p14="http://schemas.microsoft.com/office/powerpoint/2010/main" val="895124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30</a:t>
            </a:fld>
            <a:endParaRPr lang="en-GB"/>
          </a:p>
        </p:txBody>
      </p:sp>
    </p:spTree>
    <p:extLst>
      <p:ext uri="{BB962C8B-B14F-4D97-AF65-F5344CB8AC3E}">
        <p14:creationId xmlns:p14="http://schemas.microsoft.com/office/powerpoint/2010/main" val="1807798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31</a:t>
            </a:fld>
            <a:endParaRPr lang="en-GB"/>
          </a:p>
        </p:txBody>
      </p:sp>
    </p:spTree>
    <p:extLst>
      <p:ext uri="{BB962C8B-B14F-4D97-AF65-F5344CB8AC3E}">
        <p14:creationId xmlns:p14="http://schemas.microsoft.com/office/powerpoint/2010/main" val="2502223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32</a:t>
            </a:fld>
            <a:endParaRPr lang="en-GB"/>
          </a:p>
        </p:txBody>
      </p:sp>
    </p:spTree>
    <p:extLst>
      <p:ext uri="{BB962C8B-B14F-4D97-AF65-F5344CB8AC3E}">
        <p14:creationId xmlns:p14="http://schemas.microsoft.com/office/powerpoint/2010/main" val="3340211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33</a:t>
            </a:fld>
            <a:endParaRPr lang="en-GB"/>
          </a:p>
        </p:txBody>
      </p:sp>
    </p:spTree>
    <p:extLst>
      <p:ext uri="{BB962C8B-B14F-4D97-AF65-F5344CB8AC3E}">
        <p14:creationId xmlns:p14="http://schemas.microsoft.com/office/powerpoint/2010/main" val="2072117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34</a:t>
            </a:fld>
            <a:endParaRPr lang="en-GB"/>
          </a:p>
        </p:txBody>
      </p:sp>
    </p:spTree>
    <p:extLst>
      <p:ext uri="{BB962C8B-B14F-4D97-AF65-F5344CB8AC3E}">
        <p14:creationId xmlns:p14="http://schemas.microsoft.com/office/powerpoint/2010/main" val="4208940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35</a:t>
            </a:fld>
            <a:endParaRPr lang="en-GB"/>
          </a:p>
        </p:txBody>
      </p:sp>
    </p:spTree>
    <p:extLst>
      <p:ext uri="{BB962C8B-B14F-4D97-AF65-F5344CB8AC3E}">
        <p14:creationId xmlns:p14="http://schemas.microsoft.com/office/powerpoint/2010/main" val="290493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36</a:t>
            </a:fld>
            <a:endParaRPr lang="en-GB"/>
          </a:p>
        </p:txBody>
      </p:sp>
    </p:spTree>
    <p:extLst>
      <p:ext uri="{BB962C8B-B14F-4D97-AF65-F5344CB8AC3E}">
        <p14:creationId xmlns:p14="http://schemas.microsoft.com/office/powerpoint/2010/main" val="2011292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37</a:t>
            </a:fld>
            <a:endParaRPr lang="en-GB"/>
          </a:p>
        </p:txBody>
      </p:sp>
    </p:spTree>
    <p:extLst>
      <p:ext uri="{BB962C8B-B14F-4D97-AF65-F5344CB8AC3E}">
        <p14:creationId xmlns:p14="http://schemas.microsoft.com/office/powerpoint/2010/main" val="2325137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38</a:t>
            </a:fld>
            <a:endParaRPr lang="en-GB"/>
          </a:p>
        </p:txBody>
      </p:sp>
    </p:spTree>
    <p:extLst>
      <p:ext uri="{BB962C8B-B14F-4D97-AF65-F5344CB8AC3E}">
        <p14:creationId xmlns:p14="http://schemas.microsoft.com/office/powerpoint/2010/main" val="33790651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39</a:t>
            </a:fld>
            <a:endParaRPr lang="en-GB"/>
          </a:p>
        </p:txBody>
      </p:sp>
    </p:spTree>
    <p:extLst>
      <p:ext uri="{BB962C8B-B14F-4D97-AF65-F5344CB8AC3E}">
        <p14:creationId xmlns:p14="http://schemas.microsoft.com/office/powerpoint/2010/main" val="3641395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p:txBody>
      </p:sp>
      <p:sp>
        <p:nvSpPr>
          <p:cNvPr id="4" name="Slide Number Placeholder 3"/>
          <p:cNvSpPr>
            <a:spLocks noGrp="1"/>
          </p:cNvSpPr>
          <p:nvPr>
            <p:ph type="sldNum" sz="quarter" idx="10"/>
          </p:nvPr>
        </p:nvSpPr>
        <p:spPr/>
        <p:txBody>
          <a:bodyPr/>
          <a:lstStyle/>
          <a:p>
            <a:fld id="{77640A2B-5328-41E6-8B05-DBD9FD3C8246}" type="slidenum">
              <a:rPr lang="en-GB" smtClean="0"/>
              <a:t>4</a:t>
            </a:fld>
            <a:endParaRPr lang="en-GB"/>
          </a:p>
        </p:txBody>
      </p:sp>
    </p:spTree>
    <p:extLst>
      <p:ext uri="{BB962C8B-B14F-4D97-AF65-F5344CB8AC3E}">
        <p14:creationId xmlns:p14="http://schemas.microsoft.com/office/powerpoint/2010/main" val="1683814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40</a:t>
            </a:fld>
            <a:endParaRPr lang="en-GB"/>
          </a:p>
        </p:txBody>
      </p:sp>
    </p:spTree>
    <p:extLst>
      <p:ext uri="{BB962C8B-B14F-4D97-AF65-F5344CB8AC3E}">
        <p14:creationId xmlns:p14="http://schemas.microsoft.com/office/powerpoint/2010/main" val="100607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41</a:t>
            </a:fld>
            <a:endParaRPr lang="en-GB"/>
          </a:p>
        </p:txBody>
      </p:sp>
    </p:spTree>
    <p:extLst>
      <p:ext uri="{BB962C8B-B14F-4D97-AF65-F5344CB8AC3E}">
        <p14:creationId xmlns:p14="http://schemas.microsoft.com/office/powerpoint/2010/main" val="2833005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42</a:t>
            </a:fld>
            <a:endParaRPr lang="en-GB"/>
          </a:p>
        </p:txBody>
      </p:sp>
    </p:spTree>
    <p:extLst>
      <p:ext uri="{BB962C8B-B14F-4D97-AF65-F5344CB8AC3E}">
        <p14:creationId xmlns:p14="http://schemas.microsoft.com/office/powerpoint/2010/main" val="2254219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43</a:t>
            </a:fld>
            <a:endParaRPr lang="en-GB"/>
          </a:p>
        </p:txBody>
      </p:sp>
    </p:spTree>
    <p:extLst>
      <p:ext uri="{BB962C8B-B14F-4D97-AF65-F5344CB8AC3E}">
        <p14:creationId xmlns:p14="http://schemas.microsoft.com/office/powerpoint/2010/main" val="29014106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44</a:t>
            </a:fld>
            <a:endParaRPr lang="en-GB"/>
          </a:p>
        </p:txBody>
      </p:sp>
    </p:spTree>
    <p:extLst>
      <p:ext uri="{BB962C8B-B14F-4D97-AF65-F5344CB8AC3E}">
        <p14:creationId xmlns:p14="http://schemas.microsoft.com/office/powerpoint/2010/main" val="33034283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45</a:t>
            </a:fld>
            <a:endParaRPr lang="en-GB"/>
          </a:p>
        </p:txBody>
      </p:sp>
    </p:spTree>
    <p:extLst>
      <p:ext uri="{BB962C8B-B14F-4D97-AF65-F5344CB8AC3E}">
        <p14:creationId xmlns:p14="http://schemas.microsoft.com/office/powerpoint/2010/main" val="38501829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46</a:t>
            </a:fld>
            <a:endParaRPr lang="en-GB"/>
          </a:p>
        </p:txBody>
      </p:sp>
    </p:spTree>
    <p:extLst>
      <p:ext uri="{BB962C8B-B14F-4D97-AF65-F5344CB8AC3E}">
        <p14:creationId xmlns:p14="http://schemas.microsoft.com/office/powerpoint/2010/main" val="24169140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47</a:t>
            </a:fld>
            <a:endParaRPr lang="en-GB"/>
          </a:p>
        </p:txBody>
      </p:sp>
    </p:spTree>
    <p:extLst>
      <p:ext uri="{BB962C8B-B14F-4D97-AF65-F5344CB8AC3E}">
        <p14:creationId xmlns:p14="http://schemas.microsoft.com/office/powerpoint/2010/main" val="27933571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48</a:t>
            </a:fld>
            <a:endParaRPr lang="en-GB"/>
          </a:p>
        </p:txBody>
      </p:sp>
    </p:spTree>
    <p:extLst>
      <p:ext uri="{BB962C8B-B14F-4D97-AF65-F5344CB8AC3E}">
        <p14:creationId xmlns:p14="http://schemas.microsoft.com/office/powerpoint/2010/main" val="33720376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49</a:t>
            </a:fld>
            <a:endParaRPr lang="en-GB"/>
          </a:p>
        </p:txBody>
      </p:sp>
    </p:spTree>
    <p:extLst>
      <p:ext uri="{BB962C8B-B14F-4D97-AF65-F5344CB8AC3E}">
        <p14:creationId xmlns:p14="http://schemas.microsoft.com/office/powerpoint/2010/main" val="134045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5</a:t>
            </a:fld>
            <a:endParaRPr lang="en-GB"/>
          </a:p>
        </p:txBody>
      </p:sp>
    </p:spTree>
    <p:extLst>
      <p:ext uri="{BB962C8B-B14F-4D97-AF65-F5344CB8AC3E}">
        <p14:creationId xmlns:p14="http://schemas.microsoft.com/office/powerpoint/2010/main" val="22360093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50</a:t>
            </a:fld>
            <a:endParaRPr lang="en-GB"/>
          </a:p>
        </p:txBody>
      </p:sp>
    </p:spTree>
    <p:extLst>
      <p:ext uri="{BB962C8B-B14F-4D97-AF65-F5344CB8AC3E}">
        <p14:creationId xmlns:p14="http://schemas.microsoft.com/office/powerpoint/2010/main" val="13603792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51</a:t>
            </a:fld>
            <a:endParaRPr lang="en-GB"/>
          </a:p>
        </p:txBody>
      </p:sp>
    </p:spTree>
    <p:extLst>
      <p:ext uri="{BB962C8B-B14F-4D97-AF65-F5344CB8AC3E}">
        <p14:creationId xmlns:p14="http://schemas.microsoft.com/office/powerpoint/2010/main" val="1259093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52</a:t>
            </a:fld>
            <a:endParaRPr lang="en-GB"/>
          </a:p>
        </p:txBody>
      </p:sp>
    </p:spTree>
    <p:extLst>
      <p:ext uri="{BB962C8B-B14F-4D97-AF65-F5344CB8AC3E}">
        <p14:creationId xmlns:p14="http://schemas.microsoft.com/office/powerpoint/2010/main" val="40825787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53</a:t>
            </a:fld>
            <a:endParaRPr lang="en-GB"/>
          </a:p>
        </p:txBody>
      </p:sp>
    </p:spTree>
    <p:extLst>
      <p:ext uri="{BB962C8B-B14F-4D97-AF65-F5344CB8AC3E}">
        <p14:creationId xmlns:p14="http://schemas.microsoft.com/office/powerpoint/2010/main" val="28754880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54</a:t>
            </a:fld>
            <a:endParaRPr lang="en-GB"/>
          </a:p>
        </p:txBody>
      </p:sp>
    </p:spTree>
    <p:extLst>
      <p:ext uri="{BB962C8B-B14F-4D97-AF65-F5344CB8AC3E}">
        <p14:creationId xmlns:p14="http://schemas.microsoft.com/office/powerpoint/2010/main" val="8440448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55</a:t>
            </a:fld>
            <a:endParaRPr lang="en-GB"/>
          </a:p>
        </p:txBody>
      </p:sp>
    </p:spTree>
    <p:extLst>
      <p:ext uri="{BB962C8B-B14F-4D97-AF65-F5344CB8AC3E}">
        <p14:creationId xmlns:p14="http://schemas.microsoft.com/office/powerpoint/2010/main" val="17493534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56</a:t>
            </a:fld>
            <a:endParaRPr lang="en-GB"/>
          </a:p>
        </p:txBody>
      </p:sp>
    </p:spTree>
    <p:extLst>
      <p:ext uri="{BB962C8B-B14F-4D97-AF65-F5344CB8AC3E}">
        <p14:creationId xmlns:p14="http://schemas.microsoft.com/office/powerpoint/2010/main" val="32767706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57</a:t>
            </a:fld>
            <a:endParaRPr lang="en-GB"/>
          </a:p>
        </p:txBody>
      </p:sp>
    </p:spTree>
    <p:extLst>
      <p:ext uri="{BB962C8B-B14F-4D97-AF65-F5344CB8AC3E}">
        <p14:creationId xmlns:p14="http://schemas.microsoft.com/office/powerpoint/2010/main" val="27006002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58</a:t>
            </a:fld>
            <a:endParaRPr lang="en-GB"/>
          </a:p>
        </p:txBody>
      </p:sp>
    </p:spTree>
    <p:extLst>
      <p:ext uri="{BB962C8B-B14F-4D97-AF65-F5344CB8AC3E}">
        <p14:creationId xmlns:p14="http://schemas.microsoft.com/office/powerpoint/2010/main" val="34545290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59</a:t>
            </a:fld>
            <a:endParaRPr lang="en-GB"/>
          </a:p>
        </p:txBody>
      </p:sp>
    </p:spTree>
    <p:extLst>
      <p:ext uri="{BB962C8B-B14F-4D97-AF65-F5344CB8AC3E}">
        <p14:creationId xmlns:p14="http://schemas.microsoft.com/office/powerpoint/2010/main" val="3439328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6</a:t>
            </a:fld>
            <a:endParaRPr lang="en-GB"/>
          </a:p>
        </p:txBody>
      </p:sp>
    </p:spTree>
    <p:extLst>
      <p:ext uri="{BB962C8B-B14F-4D97-AF65-F5344CB8AC3E}">
        <p14:creationId xmlns:p14="http://schemas.microsoft.com/office/powerpoint/2010/main" val="15639112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60</a:t>
            </a:fld>
            <a:endParaRPr lang="en-GB"/>
          </a:p>
        </p:txBody>
      </p:sp>
    </p:spTree>
    <p:extLst>
      <p:ext uri="{BB962C8B-B14F-4D97-AF65-F5344CB8AC3E}">
        <p14:creationId xmlns:p14="http://schemas.microsoft.com/office/powerpoint/2010/main" val="3325937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61</a:t>
            </a:fld>
            <a:endParaRPr lang="en-GB"/>
          </a:p>
        </p:txBody>
      </p:sp>
    </p:spTree>
    <p:extLst>
      <p:ext uri="{BB962C8B-B14F-4D97-AF65-F5344CB8AC3E}">
        <p14:creationId xmlns:p14="http://schemas.microsoft.com/office/powerpoint/2010/main" val="26583069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62</a:t>
            </a:fld>
            <a:endParaRPr lang="en-GB"/>
          </a:p>
        </p:txBody>
      </p:sp>
    </p:spTree>
    <p:extLst>
      <p:ext uri="{BB962C8B-B14F-4D97-AF65-F5344CB8AC3E}">
        <p14:creationId xmlns:p14="http://schemas.microsoft.com/office/powerpoint/2010/main" val="35444907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63</a:t>
            </a:fld>
            <a:endParaRPr lang="en-GB"/>
          </a:p>
        </p:txBody>
      </p:sp>
    </p:spTree>
    <p:extLst>
      <p:ext uri="{BB962C8B-B14F-4D97-AF65-F5344CB8AC3E}">
        <p14:creationId xmlns:p14="http://schemas.microsoft.com/office/powerpoint/2010/main" val="23650531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64</a:t>
            </a:fld>
            <a:endParaRPr lang="en-GB"/>
          </a:p>
        </p:txBody>
      </p:sp>
    </p:spTree>
    <p:extLst>
      <p:ext uri="{BB962C8B-B14F-4D97-AF65-F5344CB8AC3E}">
        <p14:creationId xmlns:p14="http://schemas.microsoft.com/office/powerpoint/2010/main" val="24958392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65</a:t>
            </a:fld>
            <a:endParaRPr lang="en-GB"/>
          </a:p>
        </p:txBody>
      </p:sp>
    </p:spTree>
    <p:extLst>
      <p:ext uri="{BB962C8B-B14F-4D97-AF65-F5344CB8AC3E}">
        <p14:creationId xmlns:p14="http://schemas.microsoft.com/office/powerpoint/2010/main" val="29500179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66</a:t>
            </a:fld>
            <a:endParaRPr lang="en-GB"/>
          </a:p>
        </p:txBody>
      </p:sp>
    </p:spTree>
    <p:extLst>
      <p:ext uri="{BB962C8B-B14F-4D97-AF65-F5344CB8AC3E}">
        <p14:creationId xmlns:p14="http://schemas.microsoft.com/office/powerpoint/2010/main" val="7071067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67</a:t>
            </a:fld>
            <a:endParaRPr lang="en-GB"/>
          </a:p>
        </p:txBody>
      </p:sp>
    </p:spTree>
    <p:extLst>
      <p:ext uri="{BB962C8B-B14F-4D97-AF65-F5344CB8AC3E}">
        <p14:creationId xmlns:p14="http://schemas.microsoft.com/office/powerpoint/2010/main" val="15224997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68</a:t>
            </a:fld>
            <a:endParaRPr lang="en-GB"/>
          </a:p>
        </p:txBody>
      </p:sp>
    </p:spTree>
    <p:extLst>
      <p:ext uri="{BB962C8B-B14F-4D97-AF65-F5344CB8AC3E}">
        <p14:creationId xmlns:p14="http://schemas.microsoft.com/office/powerpoint/2010/main" val="21133245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69</a:t>
            </a:fld>
            <a:endParaRPr lang="en-GB"/>
          </a:p>
        </p:txBody>
      </p:sp>
    </p:spTree>
    <p:extLst>
      <p:ext uri="{BB962C8B-B14F-4D97-AF65-F5344CB8AC3E}">
        <p14:creationId xmlns:p14="http://schemas.microsoft.com/office/powerpoint/2010/main" val="697195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7</a:t>
            </a:fld>
            <a:endParaRPr lang="en-GB"/>
          </a:p>
        </p:txBody>
      </p:sp>
    </p:spTree>
    <p:extLst>
      <p:ext uri="{BB962C8B-B14F-4D97-AF65-F5344CB8AC3E}">
        <p14:creationId xmlns:p14="http://schemas.microsoft.com/office/powerpoint/2010/main" val="34189032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70</a:t>
            </a:fld>
            <a:endParaRPr lang="en-GB"/>
          </a:p>
        </p:txBody>
      </p:sp>
    </p:spTree>
    <p:extLst>
      <p:ext uri="{BB962C8B-B14F-4D97-AF65-F5344CB8AC3E}">
        <p14:creationId xmlns:p14="http://schemas.microsoft.com/office/powerpoint/2010/main" val="36157273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71</a:t>
            </a:fld>
            <a:endParaRPr lang="en-GB"/>
          </a:p>
        </p:txBody>
      </p:sp>
    </p:spTree>
    <p:extLst>
      <p:ext uri="{BB962C8B-B14F-4D97-AF65-F5344CB8AC3E}">
        <p14:creationId xmlns:p14="http://schemas.microsoft.com/office/powerpoint/2010/main" val="24770026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72</a:t>
            </a:fld>
            <a:endParaRPr lang="en-GB"/>
          </a:p>
        </p:txBody>
      </p:sp>
    </p:spTree>
    <p:extLst>
      <p:ext uri="{BB962C8B-B14F-4D97-AF65-F5344CB8AC3E}">
        <p14:creationId xmlns:p14="http://schemas.microsoft.com/office/powerpoint/2010/main" val="1431301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73</a:t>
            </a:fld>
            <a:endParaRPr lang="en-GB"/>
          </a:p>
        </p:txBody>
      </p:sp>
    </p:spTree>
    <p:extLst>
      <p:ext uri="{BB962C8B-B14F-4D97-AF65-F5344CB8AC3E}">
        <p14:creationId xmlns:p14="http://schemas.microsoft.com/office/powerpoint/2010/main" val="19066740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74</a:t>
            </a:fld>
            <a:endParaRPr lang="en-GB"/>
          </a:p>
        </p:txBody>
      </p:sp>
    </p:spTree>
    <p:extLst>
      <p:ext uri="{BB962C8B-B14F-4D97-AF65-F5344CB8AC3E}">
        <p14:creationId xmlns:p14="http://schemas.microsoft.com/office/powerpoint/2010/main" val="26888733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75</a:t>
            </a:fld>
            <a:endParaRPr lang="en-GB"/>
          </a:p>
        </p:txBody>
      </p:sp>
    </p:spTree>
    <p:extLst>
      <p:ext uri="{BB962C8B-B14F-4D97-AF65-F5344CB8AC3E}">
        <p14:creationId xmlns:p14="http://schemas.microsoft.com/office/powerpoint/2010/main" val="1611724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76</a:t>
            </a:fld>
            <a:endParaRPr lang="en-GB"/>
          </a:p>
        </p:txBody>
      </p:sp>
    </p:spTree>
    <p:extLst>
      <p:ext uri="{BB962C8B-B14F-4D97-AF65-F5344CB8AC3E}">
        <p14:creationId xmlns:p14="http://schemas.microsoft.com/office/powerpoint/2010/main" val="6379143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77</a:t>
            </a:fld>
            <a:endParaRPr lang="en-GB"/>
          </a:p>
        </p:txBody>
      </p:sp>
    </p:spTree>
    <p:extLst>
      <p:ext uri="{BB962C8B-B14F-4D97-AF65-F5344CB8AC3E}">
        <p14:creationId xmlns:p14="http://schemas.microsoft.com/office/powerpoint/2010/main" val="35130795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78</a:t>
            </a:fld>
            <a:endParaRPr lang="en-GB"/>
          </a:p>
        </p:txBody>
      </p:sp>
    </p:spTree>
    <p:extLst>
      <p:ext uri="{BB962C8B-B14F-4D97-AF65-F5344CB8AC3E}">
        <p14:creationId xmlns:p14="http://schemas.microsoft.com/office/powerpoint/2010/main" val="22100933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79</a:t>
            </a:fld>
            <a:endParaRPr lang="en-GB"/>
          </a:p>
        </p:txBody>
      </p:sp>
    </p:spTree>
    <p:extLst>
      <p:ext uri="{BB962C8B-B14F-4D97-AF65-F5344CB8AC3E}">
        <p14:creationId xmlns:p14="http://schemas.microsoft.com/office/powerpoint/2010/main" val="3854240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8</a:t>
            </a:fld>
            <a:endParaRPr lang="en-GB"/>
          </a:p>
        </p:txBody>
      </p:sp>
    </p:spTree>
    <p:extLst>
      <p:ext uri="{BB962C8B-B14F-4D97-AF65-F5344CB8AC3E}">
        <p14:creationId xmlns:p14="http://schemas.microsoft.com/office/powerpoint/2010/main" val="13020299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80</a:t>
            </a:fld>
            <a:endParaRPr lang="en-GB"/>
          </a:p>
        </p:txBody>
      </p:sp>
    </p:spTree>
    <p:extLst>
      <p:ext uri="{BB962C8B-B14F-4D97-AF65-F5344CB8AC3E}">
        <p14:creationId xmlns:p14="http://schemas.microsoft.com/office/powerpoint/2010/main" val="23489158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81</a:t>
            </a:fld>
            <a:endParaRPr lang="en-GB"/>
          </a:p>
        </p:txBody>
      </p:sp>
    </p:spTree>
    <p:extLst>
      <p:ext uri="{BB962C8B-B14F-4D97-AF65-F5344CB8AC3E}">
        <p14:creationId xmlns:p14="http://schemas.microsoft.com/office/powerpoint/2010/main" val="36108656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82</a:t>
            </a:fld>
            <a:endParaRPr lang="en-GB"/>
          </a:p>
        </p:txBody>
      </p:sp>
    </p:spTree>
    <p:extLst>
      <p:ext uri="{BB962C8B-B14F-4D97-AF65-F5344CB8AC3E}">
        <p14:creationId xmlns:p14="http://schemas.microsoft.com/office/powerpoint/2010/main" val="11915038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p:sp>
      <p:sp>
        <p:nvSpPr>
          <p:cNvPr id="9011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marL="228600" indent="-228600"/>
            <a:r>
              <a:rPr lang="en-US" altLang="en-US" b="1" dirty="0">
                <a:latin typeface="Arial" panose="020B0604020202020204" pitchFamily="34" charset="0"/>
              </a:rPr>
              <a:t>Now: Slides </a:t>
            </a:r>
            <a:r>
              <a:rPr lang="en-US" altLang="en-US" b="1">
                <a:latin typeface="Arial" panose="020B0604020202020204" pitchFamily="34" charset="0"/>
              </a:rPr>
              <a:t>with Annotation</a:t>
            </a:r>
            <a:endParaRPr lang="en-US" altLang="en-US" b="1" dirty="0">
              <a:latin typeface="Arial" panose="020B0604020202020204" pitchFamily="34" charset="0"/>
            </a:endParaRPr>
          </a:p>
        </p:txBody>
      </p:sp>
    </p:spTree>
    <p:extLst>
      <p:ext uri="{BB962C8B-B14F-4D97-AF65-F5344CB8AC3E}">
        <p14:creationId xmlns:p14="http://schemas.microsoft.com/office/powerpoint/2010/main" val="351852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9</a:t>
            </a:fld>
            <a:endParaRPr lang="en-GB"/>
          </a:p>
        </p:txBody>
      </p:sp>
    </p:spTree>
    <p:extLst>
      <p:ext uri="{BB962C8B-B14F-4D97-AF65-F5344CB8AC3E}">
        <p14:creationId xmlns:p14="http://schemas.microsoft.com/office/powerpoint/2010/main" val="18740820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1"/>
          <p:cNvSpPr>
            <a:spLocks noGrp="1"/>
          </p:cNvSpPr>
          <p:nvPr>
            <p:ph type="ctrTitle" hasCustomPrompt="1"/>
          </p:nvPr>
        </p:nvSpPr>
        <p:spPr>
          <a:xfrm>
            <a:off x="1950098" y="1562793"/>
            <a:ext cx="7892169" cy="2395043"/>
          </a:xfrm>
        </p:spPr>
        <p:txBody>
          <a:bodyPr anchor="t">
            <a:normAutofit/>
          </a:bodyPr>
          <a:lstStyle>
            <a:lvl1pPr algn="l">
              <a:lnSpc>
                <a:spcPct val="100000"/>
              </a:lnSpc>
              <a:defRPr sz="5000" b="1">
                <a:latin typeface="Minion Pro" panose="02040503050306020203" pitchFamily="18" charset="0"/>
              </a:defRPr>
            </a:lvl1pPr>
          </a:lstStyle>
          <a:p>
            <a:r>
              <a:rPr lang="en-US" dirty="0"/>
              <a:t>Add title here</a:t>
            </a:r>
            <a:br>
              <a:rPr lang="en-US" dirty="0"/>
            </a:br>
            <a:endParaRPr lang="en-US" dirty="0"/>
          </a:p>
        </p:txBody>
      </p:sp>
      <p:sp>
        <p:nvSpPr>
          <p:cNvPr id="3" name="Subtitle 2"/>
          <p:cNvSpPr>
            <a:spLocks noGrp="1"/>
          </p:cNvSpPr>
          <p:nvPr>
            <p:ph type="subTitle" idx="1" hasCustomPrompt="1"/>
          </p:nvPr>
        </p:nvSpPr>
        <p:spPr>
          <a:xfrm>
            <a:off x="1959429" y="4236521"/>
            <a:ext cx="7882839" cy="1655762"/>
          </a:xfrm>
        </p:spPr>
        <p:txBody>
          <a:bodyPr>
            <a:normAutofit/>
          </a:bodyPr>
          <a:lstStyle>
            <a:lvl1pPr marL="0" indent="0" algn="l">
              <a:spcBef>
                <a:spcPts val="600"/>
              </a:spcBef>
              <a:buNone/>
              <a:defRPr sz="2800" b="1" kern="1200" spc="90" baseline="0">
                <a:solidFill>
                  <a:srgbClr val="333333"/>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Lesson number here</a:t>
            </a:r>
          </a:p>
          <a:p>
            <a:r>
              <a:rPr lang="en-US" dirty="0"/>
              <a:t>Add </a:t>
            </a:r>
            <a:r>
              <a:rPr lang="en-US"/>
              <a:t>Lesson title here</a:t>
            </a:r>
            <a:endParaRPr lang="en-US" dirty="0"/>
          </a:p>
        </p:txBody>
      </p:sp>
      <p:sp>
        <p:nvSpPr>
          <p:cNvPr id="5" name="Date Placeholder 3"/>
          <p:cNvSpPr txBox="1">
            <a:spLocks/>
          </p:cNvSpPr>
          <p:nvPr/>
        </p:nvSpPr>
        <p:spPr>
          <a:xfrm>
            <a:off x="559836" y="6458988"/>
            <a:ext cx="3844213" cy="399011"/>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bg1"/>
                </a:solidFill>
              </a:rPr>
              <a:t>© 2020 UMass Amherst Global. All rights reserved. </a:t>
            </a:r>
          </a:p>
        </p:txBody>
      </p:sp>
    </p:spTree>
    <p:extLst>
      <p:ext uri="{BB962C8B-B14F-4D97-AF65-F5344CB8AC3E}">
        <p14:creationId xmlns:p14="http://schemas.microsoft.com/office/powerpoint/2010/main" val="22183518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ne Line Header - 24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662846"/>
            <a:ext cx="10515600" cy="755779"/>
          </a:xfrm>
        </p:spPr>
        <p:txBody>
          <a:bodyPr/>
          <a:lstStyle>
            <a:lvl1pPr>
              <a:defRPr/>
            </a:lvl1pPr>
          </a:lstStyle>
          <a:p>
            <a:r>
              <a:rPr lang="en-US" dirty="0"/>
              <a:t>Add title here</a:t>
            </a:r>
          </a:p>
        </p:txBody>
      </p:sp>
      <p:sp>
        <p:nvSpPr>
          <p:cNvPr id="3" name="Content Placeholder 2"/>
          <p:cNvSpPr>
            <a:spLocks noGrp="1"/>
          </p:cNvSpPr>
          <p:nvPr>
            <p:ph idx="1"/>
          </p:nvPr>
        </p:nvSpPr>
        <p:spPr>
          <a:xfrm>
            <a:off x="838200" y="1605861"/>
            <a:ext cx="10280779" cy="4343048"/>
          </a:xfrm>
        </p:spPr>
        <p:txBody>
          <a:bodyPr>
            <a:normAutofit/>
          </a:bodyPr>
          <a:lstStyle>
            <a:lvl1pPr>
              <a:defRPr sz="2400" b="1" spc="0" baseline="0">
                <a:solidFill>
                  <a:schemeClr val="tx1"/>
                </a:solidFill>
              </a:defRPr>
            </a:lvl1pPr>
          </a:lstStyle>
          <a:p>
            <a:pPr lvl="0"/>
            <a:r>
              <a:rPr lang="en-US"/>
              <a:t>Edit Master text styles</a:t>
            </a:r>
          </a:p>
        </p:txBody>
      </p:sp>
      <p:sp>
        <p:nvSpPr>
          <p:cNvPr id="10" name="Date Placeholder 9"/>
          <p:cNvSpPr>
            <a:spLocks noGrp="1"/>
          </p:cNvSpPr>
          <p:nvPr>
            <p:ph type="dt" sz="half" idx="10"/>
          </p:nvPr>
        </p:nvSpPr>
        <p:spPr/>
        <p:txBody>
          <a:bodyPr/>
          <a:lstStyle/>
          <a:p>
            <a:r>
              <a:rPr lang="en-US"/>
              <a:t>Chapter 6</a:t>
            </a:r>
            <a:endParaRPr lang="en-GB"/>
          </a:p>
        </p:txBody>
      </p:sp>
      <p:sp>
        <p:nvSpPr>
          <p:cNvPr id="12" name="Slide Number Placeholder 11"/>
          <p:cNvSpPr>
            <a:spLocks noGrp="1"/>
          </p:cNvSpPr>
          <p:nvPr>
            <p:ph type="sldNum" sz="quarter" idx="12"/>
          </p:nvPr>
        </p:nvSpPr>
        <p:spPr/>
        <p:txBody>
          <a:bodyPr/>
          <a:lstStyle/>
          <a:p>
            <a:fld id="{953FA840-7BA5-48A8-BEB4-818C152EB02B}" type="slidenum">
              <a:rPr lang="en-GB" smtClean="0"/>
              <a:t>‹#›</a:t>
            </a:fld>
            <a:endParaRPr lang="en-GB"/>
          </a:p>
        </p:txBody>
      </p:sp>
      <p:sp>
        <p:nvSpPr>
          <p:cNvPr id="7" name="Footer Placeholder 10">
            <a:extLst>
              <a:ext uri="{FF2B5EF4-FFF2-40B4-BE49-F238E27FC236}">
                <a16:creationId xmlns:a16="http://schemas.microsoft.com/office/drawing/2014/main" id="{18430ABA-DFAE-EE4C-82A1-EF62856DA768}"/>
              </a:ext>
            </a:extLst>
          </p:cNvPr>
          <p:cNvSpPr>
            <a:spLocks noGrp="1"/>
          </p:cNvSpPr>
          <p:nvPr>
            <p:ph type="ftr" sz="quarter" idx="11"/>
          </p:nvPr>
        </p:nvSpPr>
        <p:spPr>
          <a:xfrm>
            <a:off x="4038600" y="6414541"/>
            <a:ext cx="4114800" cy="365125"/>
          </a:xfrm>
          <a:prstGeom prst="rect">
            <a:avLst/>
          </a:prstGeo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977714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One Line Header - 22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650654"/>
            <a:ext cx="10515600" cy="755779"/>
          </a:xfrm>
        </p:spPr>
        <p:txBody>
          <a:bodyPr/>
          <a:lstStyle>
            <a:lvl1pPr>
              <a:defRPr/>
            </a:lvl1pPr>
          </a:lstStyle>
          <a:p>
            <a:r>
              <a:rPr lang="en-US" dirty="0"/>
              <a:t>Add title here</a:t>
            </a:r>
          </a:p>
        </p:txBody>
      </p:sp>
      <p:sp>
        <p:nvSpPr>
          <p:cNvPr id="3" name="Content Placeholder 2"/>
          <p:cNvSpPr>
            <a:spLocks noGrp="1"/>
          </p:cNvSpPr>
          <p:nvPr>
            <p:ph idx="1"/>
          </p:nvPr>
        </p:nvSpPr>
        <p:spPr>
          <a:xfrm>
            <a:off x="838200" y="1605861"/>
            <a:ext cx="10280779" cy="4343048"/>
          </a:xfrm>
        </p:spPr>
        <p:txBody>
          <a:bodyPr>
            <a:normAutofit/>
          </a:bodyPr>
          <a:lstStyle>
            <a:lvl1pPr>
              <a:defRPr sz="2200" b="1" spc="0" baseline="0">
                <a:solidFill>
                  <a:schemeClr val="tx1"/>
                </a:solidFill>
              </a:defRPr>
            </a:lvl1pPr>
          </a:lstStyle>
          <a:p>
            <a:pPr lvl="0"/>
            <a:r>
              <a:rPr lang="en-US"/>
              <a:t>Edit Master text styles</a:t>
            </a:r>
          </a:p>
        </p:txBody>
      </p:sp>
      <p:sp>
        <p:nvSpPr>
          <p:cNvPr id="10" name="Date Placeholder 9"/>
          <p:cNvSpPr>
            <a:spLocks noGrp="1"/>
          </p:cNvSpPr>
          <p:nvPr>
            <p:ph type="dt" sz="half" idx="10"/>
          </p:nvPr>
        </p:nvSpPr>
        <p:spPr/>
        <p:txBody>
          <a:bodyPr/>
          <a:lstStyle/>
          <a:p>
            <a:r>
              <a:rPr lang="en-US"/>
              <a:t>Chapter 6</a:t>
            </a:r>
            <a:endParaRPr lang="en-GB"/>
          </a:p>
        </p:txBody>
      </p:sp>
      <p:sp>
        <p:nvSpPr>
          <p:cNvPr id="12" name="Slide Number Placeholder 11"/>
          <p:cNvSpPr>
            <a:spLocks noGrp="1"/>
          </p:cNvSpPr>
          <p:nvPr>
            <p:ph type="sldNum" sz="quarter" idx="12"/>
          </p:nvPr>
        </p:nvSpPr>
        <p:spPr/>
        <p:txBody>
          <a:bodyPr/>
          <a:lstStyle/>
          <a:p>
            <a:fld id="{953FA840-7BA5-48A8-BEB4-818C152EB02B}" type="slidenum">
              <a:rPr lang="en-GB" smtClean="0"/>
              <a:t>‹#›</a:t>
            </a:fld>
            <a:endParaRPr lang="en-GB"/>
          </a:p>
        </p:txBody>
      </p:sp>
      <p:sp>
        <p:nvSpPr>
          <p:cNvPr id="7" name="Footer Placeholder 10">
            <a:extLst>
              <a:ext uri="{FF2B5EF4-FFF2-40B4-BE49-F238E27FC236}">
                <a16:creationId xmlns:a16="http://schemas.microsoft.com/office/drawing/2014/main" id="{CFF20C40-A934-344E-B2F2-B702FF82298E}"/>
              </a:ext>
            </a:extLst>
          </p:cNvPr>
          <p:cNvSpPr>
            <a:spLocks noGrp="1"/>
          </p:cNvSpPr>
          <p:nvPr>
            <p:ph type="ftr" sz="quarter" idx="3"/>
          </p:nvPr>
        </p:nvSpPr>
        <p:spPr>
          <a:xfrm>
            <a:off x="4038600" y="6463309"/>
            <a:ext cx="4114800" cy="365125"/>
          </a:xfrm>
          <a:prstGeom prst="rect">
            <a:avLst/>
          </a:prstGeom>
        </p:spPr>
        <p:txBody>
          <a:bodyPr/>
          <a:lstStyle>
            <a:lvl1pPr>
              <a:spcBef>
                <a:spcPts val="600"/>
              </a:spcBef>
              <a:defRPr sz="1200" b="1">
                <a:solidFill>
                  <a:schemeClr val="bg1"/>
                </a:solidFill>
              </a:defRPr>
            </a:lvl1pPr>
          </a:lstStyle>
          <a:p>
            <a:r>
              <a:rPr lang="en-US" dirty="0"/>
              <a:t>© 2020 UMass Amherst Global. All rights reserved.</a:t>
            </a:r>
            <a:endParaRPr lang="en-GB" dirty="0"/>
          </a:p>
        </p:txBody>
      </p:sp>
    </p:spTree>
    <p:extLst>
      <p:ext uri="{BB962C8B-B14F-4D97-AF65-F5344CB8AC3E}">
        <p14:creationId xmlns:p14="http://schemas.microsoft.com/office/powerpoint/2010/main" val="1111948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Line Header - 22p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9D2F2B-FF99-4569-9466-C8658579E333}"/>
              </a:ext>
            </a:extLst>
          </p:cNvPr>
          <p:cNvSpPr>
            <a:spLocks noGrp="1"/>
          </p:cNvSpPr>
          <p:nvPr>
            <p:ph type="sldNum" sz="quarter" idx="11"/>
          </p:nvPr>
        </p:nvSpPr>
        <p:spPr/>
        <p:txBody>
          <a:bodyPr/>
          <a:lstStyle/>
          <a:p>
            <a:fld id="{953FA840-7BA5-48A8-BEB4-818C152EB02B}" type="slidenum">
              <a:rPr lang="en-GB" smtClean="0"/>
              <a:t>‹#›</a:t>
            </a:fld>
            <a:endParaRPr lang="en-GB"/>
          </a:p>
        </p:txBody>
      </p:sp>
      <p:sp>
        <p:nvSpPr>
          <p:cNvPr id="5" name="Date Placeholder 4">
            <a:extLst>
              <a:ext uri="{FF2B5EF4-FFF2-40B4-BE49-F238E27FC236}">
                <a16:creationId xmlns:a16="http://schemas.microsoft.com/office/drawing/2014/main" id="{BA5E793F-7623-47AC-B71F-B9B5042A7499}"/>
              </a:ext>
            </a:extLst>
          </p:cNvPr>
          <p:cNvSpPr>
            <a:spLocks noGrp="1"/>
          </p:cNvSpPr>
          <p:nvPr>
            <p:ph type="dt" sz="half" idx="12"/>
          </p:nvPr>
        </p:nvSpPr>
        <p:spPr/>
        <p:txBody>
          <a:bodyPr/>
          <a:lstStyle/>
          <a:p>
            <a:r>
              <a:rPr lang="en-US"/>
              <a:t>Chapter 6</a:t>
            </a:r>
            <a:endParaRPr lang="en-GB"/>
          </a:p>
        </p:txBody>
      </p:sp>
      <p:sp>
        <p:nvSpPr>
          <p:cNvPr id="6" name="Title 1">
            <a:extLst>
              <a:ext uri="{FF2B5EF4-FFF2-40B4-BE49-F238E27FC236}">
                <a16:creationId xmlns:a16="http://schemas.microsoft.com/office/drawing/2014/main" id="{DCC20E83-DDB6-406A-84E0-9F28DCD64A07}"/>
              </a:ext>
            </a:extLst>
          </p:cNvPr>
          <p:cNvSpPr>
            <a:spLocks noGrp="1"/>
          </p:cNvSpPr>
          <p:nvPr>
            <p:ph type="title" hasCustomPrompt="1"/>
          </p:nvPr>
        </p:nvSpPr>
        <p:spPr>
          <a:xfrm>
            <a:off x="838200" y="662749"/>
            <a:ext cx="10515600" cy="1286307"/>
          </a:xfrm>
        </p:spPr>
        <p:txBody>
          <a:bodyPr/>
          <a:lstStyle>
            <a:lvl1pPr>
              <a:defRPr/>
            </a:lvl1pPr>
          </a:lstStyle>
          <a:p>
            <a:r>
              <a:rPr lang="en-US" dirty="0"/>
              <a:t>Click to edit Master title style</a:t>
            </a:r>
            <a:br>
              <a:rPr lang="en-US" dirty="0"/>
            </a:br>
            <a:r>
              <a:rPr lang="en-US" dirty="0"/>
              <a:t>Click to edit Master title style</a:t>
            </a:r>
          </a:p>
        </p:txBody>
      </p:sp>
      <p:sp>
        <p:nvSpPr>
          <p:cNvPr id="7" name="Content Placeholder 2">
            <a:extLst>
              <a:ext uri="{FF2B5EF4-FFF2-40B4-BE49-F238E27FC236}">
                <a16:creationId xmlns:a16="http://schemas.microsoft.com/office/drawing/2014/main" id="{EED2BB2B-4866-4680-95FD-DD4C8D0B8E49}"/>
              </a:ext>
            </a:extLst>
          </p:cNvPr>
          <p:cNvSpPr>
            <a:spLocks noGrp="1"/>
          </p:cNvSpPr>
          <p:nvPr>
            <p:ph idx="1"/>
          </p:nvPr>
        </p:nvSpPr>
        <p:spPr>
          <a:xfrm>
            <a:off x="838200" y="2059181"/>
            <a:ext cx="10280779" cy="3810396"/>
          </a:xfrm>
        </p:spPr>
        <p:txBody>
          <a:bodyPr>
            <a:normAutofit/>
          </a:bodyPr>
          <a:lstStyle>
            <a:lvl1pPr>
              <a:defRPr sz="2200" b="1" spc="0" baseline="0">
                <a:solidFill>
                  <a:schemeClr val="tx1"/>
                </a:solidFill>
              </a:defRPr>
            </a:lvl1pPr>
          </a:lstStyle>
          <a:p>
            <a:pPr lvl="0"/>
            <a:r>
              <a:rPr lang="en-US"/>
              <a:t>Edit Master text styles</a:t>
            </a:r>
          </a:p>
        </p:txBody>
      </p:sp>
      <p:sp>
        <p:nvSpPr>
          <p:cNvPr id="8" name="Footer Placeholder 10">
            <a:extLst>
              <a:ext uri="{FF2B5EF4-FFF2-40B4-BE49-F238E27FC236}">
                <a16:creationId xmlns:a16="http://schemas.microsoft.com/office/drawing/2014/main" id="{95F9EA16-AF14-BA4C-A034-039671061F03}"/>
              </a:ext>
            </a:extLst>
          </p:cNvPr>
          <p:cNvSpPr>
            <a:spLocks noGrp="1"/>
          </p:cNvSpPr>
          <p:nvPr>
            <p:ph type="ftr" sz="quarter" idx="3"/>
          </p:nvPr>
        </p:nvSpPr>
        <p:spPr>
          <a:xfrm>
            <a:off x="4038600" y="6463309"/>
            <a:ext cx="4114800" cy="365125"/>
          </a:xfrm>
          <a:prstGeom prst="rect">
            <a:avLst/>
          </a:prstGeom>
        </p:spPr>
        <p:txBody>
          <a:bodyPr/>
          <a:lstStyle>
            <a:lvl1pPr>
              <a:spcBef>
                <a:spcPts val="600"/>
              </a:spcBef>
              <a:defRPr sz="1200" b="1">
                <a:solidFill>
                  <a:schemeClr val="bg1"/>
                </a:solidFill>
              </a:defRPr>
            </a:lvl1pPr>
          </a:lstStyle>
          <a:p>
            <a:r>
              <a:rPr lang="en-US" dirty="0"/>
              <a:t>© 2020 UMass Amherst Global. All rights reserved.</a:t>
            </a:r>
            <a:endParaRPr lang="en-GB" dirty="0"/>
          </a:p>
        </p:txBody>
      </p:sp>
    </p:spTree>
    <p:extLst>
      <p:ext uri="{BB962C8B-B14F-4D97-AF65-F5344CB8AC3E}">
        <p14:creationId xmlns:p14="http://schemas.microsoft.com/office/powerpoint/2010/main" val="21551257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63877"/>
            <a:ext cx="10515600" cy="755779"/>
          </a:xfrm>
          <a:prstGeom prst="rect">
            <a:avLst/>
          </a:prstGeom>
        </p:spPr>
        <p:txBody>
          <a:bodyPr vert="horz" lIns="91440" tIns="45720" rIns="91440" bIns="45720" rtlCol="0" anchor="ctr">
            <a:normAutofit/>
          </a:bodyPr>
          <a:lstStyle/>
          <a:p>
            <a:r>
              <a:rPr lang="en-US" dirty="0"/>
              <a:t>Add title here</a:t>
            </a:r>
          </a:p>
        </p:txBody>
      </p:sp>
      <p:sp>
        <p:nvSpPr>
          <p:cNvPr id="3" name="Text Placeholder 2"/>
          <p:cNvSpPr>
            <a:spLocks noGrp="1"/>
          </p:cNvSpPr>
          <p:nvPr>
            <p:ph type="body" idx="1"/>
          </p:nvPr>
        </p:nvSpPr>
        <p:spPr>
          <a:xfrm>
            <a:off x="838200" y="1581477"/>
            <a:ext cx="10280779" cy="2668555"/>
          </a:xfrm>
          <a:prstGeom prst="rect">
            <a:avLst/>
          </a:prstGeom>
        </p:spPr>
        <p:txBody>
          <a:bodyPr vert="horz" lIns="91440" tIns="45720" rIns="91440" bIns="45720" rtlCol="0">
            <a:normAutofit/>
          </a:bodyPr>
          <a:lstStyle/>
          <a:p>
            <a:pPr lvl="0"/>
            <a:r>
              <a:rPr lang="en-US" dirty="0"/>
              <a:t>Add bullets here</a:t>
            </a:r>
          </a:p>
        </p:txBody>
      </p:sp>
      <p:sp>
        <p:nvSpPr>
          <p:cNvPr id="9" name="Slide Number Placeholder 8"/>
          <p:cNvSpPr>
            <a:spLocks noGrp="1"/>
          </p:cNvSpPr>
          <p:nvPr>
            <p:ph type="sldNum" sz="quarter" idx="4"/>
          </p:nvPr>
        </p:nvSpPr>
        <p:spPr>
          <a:xfrm>
            <a:off x="8610600" y="6414541"/>
            <a:ext cx="2743200" cy="365125"/>
          </a:xfrm>
          <a:prstGeom prst="rect">
            <a:avLst/>
          </a:prstGeom>
        </p:spPr>
        <p:txBody>
          <a:bodyPr vert="horz" lIns="91440" tIns="45720" rIns="91440" bIns="45720" rtlCol="0" anchor="ctr"/>
          <a:lstStyle>
            <a:lvl1pPr algn="r">
              <a:defRPr sz="3200" b="1">
                <a:solidFill>
                  <a:schemeClr val="bg1"/>
                </a:solidFill>
              </a:defRPr>
            </a:lvl1pPr>
          </a:lstStyle>
          <a:p>
            <a:fld id="{953FA840-7BA5-48A8-BEB4-818C152EB02B}" type="slidenum">
              <a:rPr lang="en-GB" smtClean="0"/>
              <a:t>‹#›</a:t>
            </a:fld>
            <a:endParaRPr lang="en-GB"/>
          </a:p>
        </p:txBody>
      </p:sp>
      <p:sp>
        <p:nvSpPr>
          <p:cNvPr id="10" name="Date Placeholder 9"/>
          <p:cNvSpPr>
            <a:spLocks noGrp="1"/>
          </p:cNvSpPr>
          <p:nvPr>
            <p:ph type="dt" sz="half" idx="2"/>
          </p:nvPr>
        </p:nvSpPr>
        <p:spPr>
          <a:xfrm>
            <a:off x="838200" y="6414541"/>
            <a:ext cx="2743200" cy="365125"/>
          </a:xfrm>
          <a:prstGeom prst="rect">
            <a:avLst/>
          </a:prstGeom>
        </p:spPr>
        <p:txBody>
          <a:bodyPr vert="horz" lIns="91440" tIns="45720" rIns="91440" bIns="45720" rtlCol="0" anchor="ctr"/>
          <a:lstStyle>
            <a:lvl1pPr algn="l">
              <a:defRPr sz="1200" b="1">
                <a:solidFill>
                  <a:schemeClr val="bg1"/>
                </a:solidFill>
              </a:defRPr>
            </a:lvl1pPr>
          </a:lstStyle>
          <a:p>
            <a:r>
              <a:rPr lang="en-US" dirty="0"/>
              <a:t>Chapter 6</a:t>
            </a:r>
            <a:endParaRPr lang="en-GB" dirty="0"/>
          </a:p>
        </p:txBody>
      </p:sp>
      <p:sp>
        <p:nvSpPr>
          <p:cNvPr id="8" name="Footer Placeholder 10">
            <a:extLst>
              <a:ext uri="{FF2B5EF4-FFF2-40B4-BE49-F238E27FC236}">
                <a16:creationId xmlns:a16="http://schemas.microsoft.com/office/drawing/2014/main" id="{6F338C10-6F8E-0C4E-B1B8-B7B1B5259F66}"/>
              </a:ext>
            </a:extLst>
          </p:cNvPr>
          <p:cNvSpPr>
            <a:spLocks noGrp="1"/>
          </p:cNvSpPr>
          <p:nvPr>
            <p:ph type="ftr" sz="quarter" idx="3"/>
          </p:nvPr>
        </p:nvSpPr>
        <p:spPr>
          <a:xfrm>
            <a:off x="4038600" y="6463309"/>
            <a:ext cx="4114800" cy="365125"/>
          </a:xfrm>
          <a:prstGeom prst="rect">
            <a:avLst/>
          </a:prstGeom>
        </p:spPr>
        <p:txBody>
          <a:bodyPr/>
          <a:lstStyle>
            <a:lvl1pPr>
              <a:spcBef>
                <a:spcPts val="600"/>
              </a:spcBef>
              <a:defRPr sz="1200" b="1">
                <a:solidFill>
                  <a:schemeClr val="bg1"/>
                </a:solidFill>
              </a:defRPr>
            </a:lvl1pPr>
          </a:lstStyle>
          <a:p>
            <a:r>
              <a:rPr lang="en-US" dirty="0"/>
              <a:t>© 2020 UMass Amherst Global. All rights reserved.</a:t>
            </a:r>
            <a:endParaRPr lang="en-GB" dirty="0"/>
          </a:p>
        </p:txBody>
      </p:sp>
    </p:spTree>
    <p:extLst>
      <p:ext uri="{BB962C8B-B14F-4D97-AF65-F5344CB8AC3E}">
        <p14:creationId xmlns:p14="http://schemas.microsoft.com/office/powerpoint/2010/main" val="22588107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hf hdr="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4.xml"/><Relationship Id="rId7" Type="http://schemas.openxmlformats.org/officeDocument/2006/relationships/notesSlide" Target="../notesSlides/notesSlide12.xml"/><Relationship Id="rId12" Type="http://schemas.openxmlformats.org/officeDocument/2006/relationships/image" Target="../media/image2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2.xml"/><Relationship Id="rId11" Type="http://schemas.openxmlformats.org/officeDocument/2006/relationships/image" Target="../media/image19.png"/><Relationship Id="rId5" Type="http://schemas.openxmlformats.org/officeDocument/2006/relationships/tags" Target="../tags/tag26.xml"/><Relationship Id="rId10" Type="http://schemas.openxmlformats.org/officeDocument/2006/relationships/image" Target="../media/image18.png"/><Relationship Id="rId4" Type="http://schemas.openxmlformats.org/officeDocument/2006/relationships/tags" Target="../tags/tag25.xml"/><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4.xml"/><Relationship Id="rId7" Type="http://schemas.openxmlformats.org/officeDocument/2006/relationships/notesSlide" Target="../notesSlides/notesSlide16.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2.xml"/><Relationship Id="rId5" Type="http://schemas.openxmlformats.org/officeDocument/2006/relationships/tags" Target="../tags/tag36.xml"/><Relationship Id="rId10" Type="http://schemas.openxmlformats.org/officeDocument/2006/relationships/image" Target="../media/image27.png"/><Relationship Id="rId4" Type="http://schemas.openxmlformats.org/officeDocument/2006/relationships/tags" Target="../tags/tag35.xml"/><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39.xml"/><Relationship Id="rId7" Type="http://schemas.openxmlformats.org/officeDocument/2006/relationships/slideLayout" Target="../slideLayouts/slideLayout2.xml"/><Relationship Id="rId12" Type="http://schemas.openxmlformats.org/officeDocument/2006/relationships/image" Target="../media/image31.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30.png"/><Relationship Id="rId5" Type="http://schemas.openxmlformats.org/officeDocument/2006/relationships/tags" Target="../tags/tag41.xml"/><Relationship Id="rId10" Type="http://schemas.openxmlformats.org/officeDocument/2006/relationships/image" Target="../media/image29.png"/><Relationship Id="rId4" Type="http://schemas.openxmlformats.org/officeDocument/2006/relationships/tags" Target="../tags/tag40.xml"/><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4.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image" Target="../media/image33.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32.png"/><Relationship Id="rId5" Type="http://schemas.openxmlformats.org/officeDocument/2006/relationships/tags" Target="../tags/tag47.xml"/><Relationship Id="rId10" Type="http://schemas.openxmlformats.org/officeDocument/2006/relationships/image" Target="../media/image28.png"/><Relationship Id="rId4" Type="http://schemas.openxmlformats.org/officeDocument/2006/relationships/tags" Target="../tags/tag46.xml"/><Relationship Id="rId9" Type="http://schemas.openxmlformats.org/officeDocument/2006/relationships/notesSlide" Target="../notesSlides/notesSlide18.xml"/><Relationship Id="rId1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52.xml"/><Relationship Id="rId7" Type="http://schemas.openxmlformats.org/officeDocument/2006/relationships/image" Target="../media/image28.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notesSlide" Target="../notesSlides/notesSlide19.xml"/><Relationship Id="rId5" Type="http://schemas.openxmlformats.org/officeDocument/2006/relationships/slideLayout" Target="../slideLayouts/slideLayout2.xml"/><Relationship Id="rId10" Type="http://schemas.openxmlformats.org/officeDocument/2006/relationships/image" Target="../media/image38.png"/><Relationship Id="rId4" Type="http://schemas.openxmlformats.org/officeDocument/2006/relationships/tags" Target="../tags/tag53.xml"/><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56.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59.xml"/><Relationship Id="rId7" Type="http://schemas.openxmlformats.org/officeDocument/2006/relationships/image" Target="../media/image43.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42.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62.xml"/><Relationship Id="rId7" Type="http://schemas.openxmlformats.org/officeDocument/2006/relationships/image" Target="../media/image46.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45.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image" Target="../media/image37.png"/><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image" Target="../media/image28.png"/><Relationship Id="rId2" Type="http://schemas.openxmlformats.org/officeDocument/2006/relationships/tags" Target="../tags/tag64.xml"/><Relationship Id="rId16" Type="http://schemas.openxmlformats.org/officeDocument/2006/relationships/image" Target="../media/image51.png"/><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48.png"/><Relationship Id="rId5" Type="http://schemas.openxmlformats.org/officeDocument/2006/relationships/tags" Target="../tags/tag67.xml"/><Relationship Id="rId15" Type="http://schemas.openxmlformats.org/officeDocument/2006/relationships/image" Target="../media/image50.png"/><Relationship Id="rId10" Type="http://schemas.openxmlformats.org/officeDocument/2006/relationships/notesSlide" Target="../notesSlides/notesSlide24.xml"/><Relationship Id="rId4" Type="http://schemas.openxmlformats.org/officeDocument/2006/relationships/tags" Target="../tags/tag66.xml"/><Relationship Id="rId9" Type="http://schemas.openxmlformats.org/officeDocument/2006/relationships/slideLayout" Target="../slideLayouts/slideLayout2.xml"/><Relationship Id="rId14"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73.xml"/><Relationship Id="rId7" Type="http://schemas.openxmlformats.org/officeDocument/2006/relationships/image" Target="../media/image28.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notesSlide" Target="../notesSlides/notesSlide25.xml"/><Relationship Id="rId5" Type="http://schemas.openxmlformats.org/officeDocument/2006/relationships/slideLayout" Target="../slideLayouts/slideLayout2.xml"/><Relationship Id="rId10" Type="http://schemas.openxmlformats.org/officeDocument/2006/relationships/image" Target="../media/image53.png"/><Relationship Id="rId4" Type="http://schemas.openxmlformats.org/officeDocument/2006/relationships/tags" Target="../tags/tag74.xml"/><Relationship Id="rId9"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77.xml"/><Relationship Id="rId7" Type="http://schemas.openxmlformats.org/officeDocument/2006/relationships/image" Target="../media/image5.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54.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28.png"/><Relationship Id="rId5" Type="http://schemas.openxmlformats.org/officeDocument/2006/relationships/image" Target="../media/image5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82.xml"/><Relationship Id="rId7" Type="http://schemas.openxmlformats.org/officeDocument/2006/relationships/image" Target="../media/image58.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57.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85.xml"/><Relationship Id="rId7" Type="http://schemas.openxmlformats.org/officeDocument/2006/relationships/image" Target="../media/image61.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60.png"/><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88.xml"/><Relationship Id="rId7" Type="http://schemas.openxmlformats.org/officeDocument/2006/relationships/notesSlide" Target="../notesSlides/notesSlide30.xml"/><Relationship Id="rId12" Type="http://schemas.openxmlformats.org/officeDocument/2006/relationships/image" Target="../media/image64.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slideLayout" Target="../slideLayouts/slideLayout2.xml"/><Relationship Id="rId11" Type="http://schemas.openxmlformats.org/officeDocument/2006/relationships/image" Target="../media/image52.png"/><Relationship Id="rId5" Type="http://schemas.openxmlformats.org/officeDocument/2006/relationships/tags" Target="../tags/tag90.xml"/><Relationship Id="rId10" Type="http://schemas.openxmlformats.org/officeDocument/2006/relationships/image" Target="../media/image37.png"/><Relationship Id="rId4" Type="http://schemas.openxmlformats.org/officeDocument/2006/relationships/tags" Target="../tags/tag89.xml"/><Relationship Id="rId9"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95.xml"/><Relationship Id="rId7" Type="http://schemas.openxmlformats.org/officeDocument/2006/relationships/image" Target="../media/image68.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67.png"/><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98.xml"/><Relationship Id="rId7" Type="http://schemas.openxmlformats.org/officeDocument/2006/relationships/image" Target="../media/image71.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70.png"/><Relationship Id="rId5" Type="http://schemas.openxmlformats.org/officeDocument/2006/relationships/notesSlide" Target="../notesSlides/notesSlide33.xml"/><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01.xml"/><Relationship Id="rId7" Type="http://schemas.openxmlformats.org/officeDocument/2006/relationships/notesSlide" Target="../notesSlides/notesSlide34.xml"/><Relationship Id="rId12" Type="http://schemas.openxmlformats.org/officeDocument/2006/relationships/image" Target="../media/image75.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slideLayout" Target="../slideLayouts/slideLayout2.xml"/><Relationship Id="rId11" Type="http://schemas.openxmlformats.org/officeDocument/2006/relationships/image" Target="../media/image74.png"/><Relationship Id="rId5" Type="http://schemas.openxmlformats.org/officeDocument/2006/relationships/tags" Target="../tags/tag103.xml"/><Relationship Id="rId10" Type="http://schemas.openxmlformats.org/officeDocument/2006/relationships/image" Target="../media/image73.png"/><Relationship Id="rId4" Type="http://schemas.openxmlformats.org/officeDocument/2006/relationships/tags" Target="../tags/tag102.xml"/><Relationship Id="rId9" Type="http://schemas.openxmlformats.org/officeDocument/2006/relationships/image" Target="../media/image5.png"/></Relationships>
</file>

<file path=ppt/slides/_rels/slide3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106.xml"/><Relationship Id="rId7" Type="http://schemas.openxmlformats.org/officeDocument/2006/relationships/image" Target="../media/image76.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notesSlide" Target="../notesSlides/notesSlide35.xml"/><Relationship Id="rId5" Type="http://schemas.openxmlformats.org/officeDocument/2006/relationships/slideLayout" Target="../slideLayouts/slideLayout2.xml"/><Relationship Id="rId4" Type="http://schemas.openxmlformats.org/officeDocument/2006/relationships/tags" Target="../tags/tag107.xml"/><Relationship Id="rId9"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79.png"/><Relationship Id="rId5" Type="http://schemas.openxmlformats.org/officeDocument/2006/relationships/image" Target="../media/image28.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115.xml"/><Relationship Id="rId7" Type="http://schemas.openxmlformats.org/officeDocument/2006/relationships/notesSlide" Target="../notesSlides/notesSlide39.xml"/><Relationship Id="rId12" Type="http://schemas.openxmlformats.org/officeDocument/2006/relationships/image" Target="../media/image87.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slideLayout" Target="../slideLayouts/slideLayout2.xml"/><Relationship Id="rId11" Type="http://schemas.openxmlformats.org/officeDocument/2006/relationships/image" Target="../media/image86.png"/><Relationship Id="rId5" Type="http://schemas.openxmlformats.org/officeDocument/2006/relationships/tags" Target="../tags/tag117.xml"/><Relationship Id="rId10" Type="http://schemas.openxmlformats.org/officeDocument/2006/relationships/image" Target="../media/image85.png"/><Relationship Id="rId4" Type="http://schemas.openxmlformats.org/officeDocument/2006/relationships/tags" Target="../tags/tag116.xml"/><Relationship Id="rId9"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hyperlink" Target="https://www.probabilitycourse.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tags" Target="../tags/tag120.xml"/><Relationship Id="rId7" Type="http://schemas.openxmlformats.org/officeDocument/2006/relationships/tags" Target="../tags/tag124.xml"/><Relationship Id="rId12" Type="http://schemas.openxmlformats.org/officeDocument/2006/relationships/notesSlide" Target="../notesSlides/notesSlide40.xml"/><Relationship Id="rId17" Type="http://schemas.openxmlformats.org/officeDocument/2006/relationships/image" Target="../media/image92.png"/><Relationship Id="rId2" Type="http://schemas.openxmlformats.org/officeDocument/2006/relationships/tags" Target="../tags/tag119.xml"/><Relationship Id="rId16" Type="http://schemas.openxmlformats.org/officeDocument/2006/relationships/image" Target="../media/image91.png"/><Relationship Id="rId20" Type="http://schemas.openxmlformats.org/officeDocument/2006/relationships/image" Target="../media/image94.png"/><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slideLayout" Target="../slideLayouts/slideLayout2.xml"/><Relationship Id="rId5" Type="http://schemas.openxmlformats.org/officeDocument/2006/relationships/tags" Target="../tags/tag122.xml"/><Relationship Id="rId15" Type="http://schemas.openxmlformats.org/officeDocument/2006/relationships/image" Target="../media/image90.png"/><Relationship Id="rId10" Type="http://schemas.openxmlformats.org/officeDocument/2006/relationships/tags" Target="../tags/tag127.xml"/><Relationship Id="rId19" Type="http://schemas.openxmlformats.org/officeDocument/2006/relationships/image" Target="../media/image5.png"/><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tags" Target="../tags/tag132.xml"/><Relationship Id="rId7" Type="http://schemas.openxmlformats.org/officeDocument/2006/relationships/image" Target="../media/image97.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notesSlide" Target="../notesSlides/notesSlide42.xml"/><Relationship Id="rId5" Type="http://schemas.openxmlformats.org/officeDocument/2006/relationships/slideLayout" Target="../slideLayouts/slideLayout2.xml"/><Relationship Id="rId10" Type="http://schemas.openxmlformats.org/officeDocument/2006/relationships/image" Target="../media/image100.png"/><Relationship Id="rId4" Type="http://schemas.openxmlformats.org/officeDocument/2006/relationships/tags" Target="../tags/tag133.xml"/><Relationship Id="rId9" Type="http://schemas.openxmlformats.org/officeDocument/2006/relationships/image" Target="../media/image9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134.xml"/><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tags" Target="../tags/tag139.xml"/><Relationship Id="rId7" Type="http://schemas.openxmlformats.org/officeDocument/2006/relationships/image" Target="../media/image105.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104.png"/><Relationship Id="rId5" Type="http://schemas.openxmlformats.org/officeDocument/2006/relationships/notesSlide" Target="../notesSlides/notesSlide45.xml"/><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140.xml"/><Relationship Id="rId4" Type="http://schemas.openxmlformats.org/officeDocument/2006/relationships/image" Target="../media/image107.png"/></Relationships>
</file>

<file path=ppt/slides/_rels/slide47.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image" Target="../media/image97.png"/><Relationship Id="rId18" Type="http://schemas.openxmlformats.org/officeDocument/2006/relationships/image" Target="../media/image110.png"/><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notesSlide" Target="../notesSlides/notesSlide47.xml"/><Relationship Id="rId17" Type="http://schemas.openxmlformats.org/officeDocument/2006/relationships/image" Target="../media/image109.png"/><Relationship Id="rId2" Type="http://schemas.openxmlformats.org/officeDocument/2006/relationships/tags" Target="../tags/tag142.xml"/><Relationship Id="rId16" Type="http://schemas.openxmlformats.org/officeDocument/2006/relationships/image" Target="../media/image83.png"/><Relationship Id="rId20" Type="http://schemas.openxmlformats.org/officeDocument/2006/relationships/image" Target="../media/image112.png"/><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slideLayout" Target="../slideLayouts/slideLayout2.xml"/><Relationship Id="rId5" Type="http://schemas.openxmlformats.org/officeDocument/2006/relationships/tags" Target="../tags/tag145.xml"/><Relationship Id="rId15" Type="http://schemas.openxmlformats.org/officeDocument/2006/relationships/image" Target="../media/image108.png"/><Relationship Id="rId10" Type="http://schemas.openxmlformats.org/officeDocument/2006/relationships/tags" Target="../tags/tag150.xml"/><Relationship Id="rId19" Type="http://schemas.openxmlformats.org/officeDocument/2006/relationships/image" Target="../media/image111.png"/><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image" Target="../media/image5.png"/></Relationships>
</file>

<file path=ppt/slides/_rels/slide48.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tags" Target="../tags/tag153.xml"/><Relationship Id="rId7" Type="http://schemas.openxmlformats.org/officeDocument/2006/relationships/image" Target="../media/image114.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113.png"/><Relationship Id="rId5" Type="http://schemas.openxmlformats.org/officeDocument/2006/relationships/notesSlide" Target="../notesSlides/notesSlide48.xml"/><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xml"/><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5.xml"/><Relationship Id="rId5" Type="http://schemas.openxmlformats.org/officeDocument/2006/relationships/slideLayout" Target="../slideLayouts/slideLayout2.xml"/><Relationship Id="rId10" Type="http://schemas.openxmlformats.org/officeDocument/2006/relationships/image" Target="../media/image7.png"/><Relationship Id="rId4" Type="http://schemas.openxmlformats.org/officeDocument/2006/relationships/tags" Target="../tags/tag4.xml"/><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158.xml"/><Relationship Id="rId7" Type="http://schemas.openxmlformats.org/officeDocument/2006/relationships/image" Target="../media/image118.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54.png"/><Relationship Id="rId5" Type="http://schemas.openxmlformats.org/officeDocument/2006/relationships/notesSlide" Target="../notesSlides/notesSlide50.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161.xml"/><Relationship Id="rId7" Type="http://schemas.openxmlformats.org/officeDocument/2006/relationships/image" Target="../media/image120.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113.png"/><Relationship Id="rId5" Type="http://schemas.openxmlformats.org/officeDocument/2006/relationships/notesSlide" Target="../notesSlides/notesSlide51.xml"/><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164.xml"/><Relationship Id="rId7" Type="http://schemas.openxmlformats.org/officeDocument/2006/relationships/image" Target="../media/image122.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121.png"/><Relationship Id="rId5" Type="http://schemas.openxmlformats.org/officeDocument/2006/relationships/notesSlide" Target="../notesSlides/notesSlide52.xml"/><Relationship Id="rId4"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tags" Target="../tags/tag167.xml"/><Relationship Id="rId7" Type="http://schemas.openxmlformats.org/officeDocument/2006/relationships/image" Target="../media/image125.png"/><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image" Target="../media/image124.png"/><Relationship Id="rId5" Type="http://schemas.openxmlformats.org/officeDocument/2006/relationships/notesSlide" Target="../notesSlides/notesSlide53.xml"/><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tags" Target="../tags/tag172.xml"/><Relationship Id="rId7" Type="http://schemas.openxmlformats.org/officeDocument/2006/relationships/image" Target="../media/image129.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notesSlide" Target="../notesSlides/notesSlide55.xml"/><Relationship Id="rId5" Type="http://schemas.openxmlformats.org/officeDocument/2006/relationships/slideLayout" Target="../slideLayouts/slideLayout2.xml"/><Relationship Id="rId10" Type="http://schemas.openxmlformats.org/officeDocument/2006/relationships/image" Target="../media/image132.png"/><Relationship Id="rId4" Type="http://schemas.openxmlformats.org/officeDocument/2006/relationships/tags" Target="../tags/tag173.xml"/><Relationship Id="rId9" Type="http://schemas.openxmlformats.org/officeDocument/2006/relationships/image" Target="../media/image131.png"/></Relationships>
</file>

<file path=ppt/slides/_rels/slide5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176.xml"/><Relationship Id="rId7" Type="http://schemas.openxmlformats.org/officeDocument/2006/relationships/notesSlide" Target="../notesSlides/notesSlide56.xml"/><Relationship Id="rId12" Type="http://schemas.openxmlformats.org/officeDocument/2006/relationships/image" Target="../media/image136.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slideLayout" Target="../slideLayouts/slideLayout2.xml"/><Relationship Id="rId11" Type="http://schemas.openxmlformats.org/officeDocument/2006/relationships/image" Target="../media/image135.png"/><Relationship Id="rId5" Type="http://schemas.openxmlformats.org/officeDocument/2006/relationships/tags" Target="../tags/tag178.xml"/><Relationship Id="rId10" Type="http://schemas.openxmlformats.org/officeDocument/2006/relationships/image" Target="../media/image134.png"/><Relationship Id="rId4" Type="http://schemas.openxmlformats.org/officeDocument/2006/relationships/tags" Target="../tags/tag177.xml"/><Relationship Id="rId9" Type="http://schemas.openxmlformats.org/officeDocument/2006/relationships/image" Target="../media/image133.png"/></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57.xml"/><Relationship Id="rId13" Type="http://schemas.openxmlformats.org/officeDocument/2006/relationships/image" Target="../media/image141.png"/><Relationship Id="rId3" Type="http://schemas.openxmlformats.org/officeDocument/2006/relationships/tags" Target="../tags/tag181.xml"/><Relationship Id="rId7" Type="http://schemas.openxmlformats.org/officeDocument/2006/relationships/slideLayout" Target="../slideLayouts/slideLayout2.xml"/><Relationship Id="rId12" Type="http://schemas.openxmlformats.org/officeDocument/2006/relationships/image" Target="../media/image140.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image" Target="../media/image139.png"/><Relationship Id="rId5" Type="http://schemas.openxmlformats.org/officeDocument/2006/relationships/tags" Target="../tags/tag183.xml"/><Relationship Id="rId10" Type="http://schemas.openxmlformats.org/officeDocument/2006/relationships/image" Target="../media/image138.png"/><Relationship Id="rId4" Type="http://schemas.openxmlformats.org/officeDocument/2006/relationships/tags" Target="../tags/tag182.xml"/><Relationship Id="rId9" Type="http://schemas.openxmlformats.org/officeDocument/2006/relationships/image" Target="../media/image137.png"/><Relationship Id="rId14" Type="http://schemas.openxmlformats.org/officeDocument/2006/relationships/image" Target="../media/image142.png"/></Relationships>
</file>

<file path=ppt/slides/_rels/slide58.xml.rels><?xml version="1.0" encoding="UTF-8" standalone="yes"?>
<Relationships xmlns="http://schemas.openxmlformats.org/package/2006/relationships"><Relationship Id="rId8" Type="http://schemas.openxmlformats.org/officeDocument/2006/relationships/tags" Target="../tags/tag192.xml"/><Relationship Id="rId13" Type="http://schemas.openxmlformats.org/officeDocument/2006/relationships/notesSlide" Target="../notesSlides/notesSlide58.xml"/><Relationship Id="rId18" Type="http://schemas.openxmlformats.org/officeDocument/2006/relationships/image" Target="../media/image145.png"/><Relationship Id="rId3" Type="http://schemas.openxmlformats.org/officeDocument/2006/relationships/tags" Target="../tags/tag187.xml"/><Relationship Id="rId21" Type="http://schemas.openxmlformats.org/officeDocument/2006/relationships/image" Target="../media/image110.png"/><Relationship Id="rId7" Type="http://schemas.openxmlformats.org/officeDocument/2006/relationships/tags" Target="../tags/tag191.xml"/><Relationship Id="rId12" Type="http://schemas.openxmlformats.org/officeDocument/2006/relationships/slideLayout" Target="../slideLayouts/slideLayout2.xml"/><Relationship Id="rId17" Type="http://schemas.openxmlformats.org/officeDocument/2006/relationships/image" Target="../media/image144.png"/><Relationship Id="rId2" Type="http://schemas.openxmlformats.org/officeDocument/2006/relationships/tags" Target="../tags/tag186.xml"/><Relationship Id="rId16" Type="http://schemas.openxmlformats.org/officeDocument/2006/relationships/image" Target="../media/image109.png"/><Relationship Id="rId20" Type="http://schemas.openxmlformats.org/officeDocument/2006/relationships/image" Target="../media/image147.png"/><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tags" Target="../tags/tag195.xml"/><Relationship Id="rId5" Type="http://schemas.openxmlformats.org/officeDocument/2006/relationships/tags" Target="../tags/tag189.xml"/><Relationship Id="rId15" Type="http://schemas.openxmlformats.org/officeDocument/2006/relationships/image" Target="../media/image143.png"/><Relationship Id="rId23" Type="http://schemas.openxmlformats.org/officeDocument/2006/relationships/image" Target="../media/image111.png"/><Relationship Id="rId10" Type="http://schemas.openxmlformats.org/officeDocument/2006/relationships/tags" Target="../tags/tag194.xml"/><Relationship Id="rId19" Type="http://schemas.openxmlformats.org/officeDocument/2006/relationships/image" Target="../media/image146.png"/><Relationship Id="rId4" Type="http://schemas.openxmlformats.org/officeDocument/2006/relationships/tags" Target="../tags/tag188.xml"/><Relationship Id="rId9" Type="http://schemas.openxmlformats.org/officeDocument/2006/relationships/tags" Target="../tags/tag193.xml"/><Relationship Id="rId14" Type="http://schemas.openxmlformats.org/officeDocument/2006/relationships/image" Target="../media/image137.png"/><Relationship Id="rId22" Type="http://schemas.openxmlformats.org/officeDocument/2006/relationships/image" Target="../media/image5.png"/></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59.xml"/><Relationship Id="rId13" Type="http://schemas.openxmlformats.org/officeDocument/2006/relationships/image" Target="../media/image152.png"/><Relationship Id="rId3" Type="http://schemas.openxmlformats.org/officeDocument/2006/relationships/tags" Target="../tags/tag198.xml"/><Relationship Id="rId7" Type="http://schemas.openxmlformats.org/officeDocument/2006/relationships/slideLayout" Target="../slideLayouts/slideLayout2.xml"/><Relationship Id="rId12" Type="http://schemas.openxmlformats.org/officeDocument/2006/relationships/image" Target="../media/image151.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image" Target="../media/image150.png"/><Relationship Id="rId5" Type="http://schemas.openxmlformats.org/officeDocument/2006/relationships/tags" Target="../tags/tag200.xml"/><Relationship Id="rId10" Type="http://schemas.openxmlformats.org/officeDocument/2006/relationships/image" Target="../media/image149.png"/><Relationship Id="rId4" Type="http://schemas.openxmlformats.org/officeDocument/2006/relationships/tags" Target="../tags/tag199.xml"/><Relationship Id="rId9" Type="http://schemas.openxmlformats.org/officeDocument/2006/relationships/image" Target="../media/image148.png"/><Relationship Id="rId14" Type="http://schemas.openxmlformats.org/officeDocument/2006/relationships/image" Target="../media/image153.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7.xml"/><Relationship Id="rId7" Type="http://schemas.openxmlformats.org/officeDocument/2006/relationships/image" Target="../media/image4.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6.xml"/><Relationship Id="rId5" Type="http://schemas.openxmlformats.org/officeDocument/2006/relationships/slideLayout" Target="../slideLayouts/slideLayout2.xml"/><Relationship Id="rId10" Type="http://schemas.openxmlformats.org/officeDocument/2006/relationships/image" Target="../media/image9.png"/><Relationship Id="rId4" Type="http://schemas.openxmlformats.org/officeDocument/2006/relationships/tags" Target="../tags/tag8.xml"/><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tags" Target="../tags/tag204.xml"/><Relationship Id="rId7" Type="http://schemas.openxmlformats.org/officeDocument/2006/relationships/image" Target="../media/image154.png"/><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notesSlide" Target="../notesSlides/notesSlide60.xml"/><Relationship Id="rId5" Type="http://schemas.openxmlformats.org/officeDocument/2006/relationships/slideLayout" Target="../slideLayouts/slideLayout2.xml"/><Relationship Id="rId10" Type="http://schemas.openxmlformats.org/officeDocument/2006/relationships/image" Target="../media/image157.png"/><Relationship Id="rId4" Type="http://schemas.openxmlformats.org/officeDocument/2006/relationships/tags" Target="../tags/tag205.xml"/><Relationship Id="rId9" Type="http://schemas.openxmlformats.org/officeDocument/2006/relationships/image" Target="../media/image15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tags" Target="../tags/tag212.xml"/><Relationship Id="rId7" Type="http://schemas.openxmlformats.org/officeDocument/2006/relationships/image" Target="../media/image162.png"/><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notesSlide" Target="../notesSlides/notesSlide65.xml"/><Relationship Id="rId11" Type="http://schemas.openxmlformats.org/officeDocument/2006/relationships/image" Target="../media/image166.png"/><Relationship Id="rId5" Type="http://schemas.openxmlformats.org/officeDocument/2006/relationships/slideLayout" Target="../slideLayouts/slideLayout2.xml"/><Relationship Id="rId10" Type="http://schemas.openxmlformats.org/officeDocument/2006/relationships/image" Target="../media/image165.png"/><Relationship Id="rId4" Type="http://schemas.openxmlformats.org/officeDocument/2006/relationships/tags" Target="../tags/tag213.xml"/><Relationship Id="rId9" Type="http://schemas.openxmlformats.org/officeDocument/2006/relationships/image" Target="../media/image164.png"/></Relationships>
</file>

<file path=ppt/slides/_rels/slide66.xml.rels><?xml version="1.0" encoding="UTF-8" standalone="yes"?>
<Relationships xmlns="http://schemas.openxmlformats.org/package/2006/relationships"><Relationship Id="rId8" Type="http://schemas.openxmlformats.org/officeDocument/2006/relationships/notesSlide" Target="../notesSlides/notesSlide66.xml"/><Relationship Id="rId13" Type="http://schemas.openxmlformats.org/officeDocument/2006/relationships/image" Target="../media/image170.png"/><Relationship Id="rId3" Type="http://schemas.openxmlformats.org/officeDocument/2006/relationships/tags" Target="../tags/tag216.xml"/><Relationship Id="rId7" Type="http://schemas.openxmlformats.org/officeDocument/2006/relationships/slideLayout" Target="../slideLayouts/slideLayout2.xml"/><Relationship Id="rId12" Type="http://schemas.openxmlformats.org/officeDocument/2006/relationships/image" Target="../media/image169.png"/><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tags" Target="../tags/tag219.xml"/><Relationship Id="rId11" Type="http://schemas.openxmlformats.org/officeDocument/2006/relationships/image" Target="../media/image168.png"/><Relationship Id="rId5" Type="http://schemas.openxmlformats.org/officeDocument/2006/relationships/tags" Target="../tags/tag218.xml"/><Relationship Id="rId10" Type="http://schemas.openxmlformats.org/officeDocument/2006/relationships/image" Target="../media/image167.png"/><Relationship Id="rId4" Type="http://schemas.openxmlformats.org/officeDocument/2006/relationships/tags" Target="../tags/tag217.xml"/><Relationship Id="rId9" Type="http://schemas.openxmlformats.org/officeDocument/2006/relationships/image" Target="../media/image162.png"/><Relationship Id="rId14" Type="http://schemas.openxmlformats.org/officeDocument/2006/relationships/image" Target="../media/image171.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tags" Target="../tags/tag224.xml"/><Relationship Id="rId7" Type="http://schemas.openxmlformats.org/officeDocument/2006/relationships/image" Target="../media/image174.png"/><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image" Target="../media/image160.png"/><Relationship Id="rId5" Type="http://schemas.openxmlformats.org/officeDocument/2006/relationships/notesSlide" Target="../notesSlides/notesSlide68.xml"/><Relationship Id="rId4"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image" Target="../media/image176.png"/><Relationship Id="rId5" Type="http://schemas.openxmlformats.org/officeDocument/2006/relationships/image" Target="../media/image28.png"/><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1.xml"/><Relationship Id="rId7" Type="http://schemas.openxmlformats.org/officeDocument/2006/relationships/image" Target="../media/image5.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229.xml"/><Relationship Id="rId7" Type="http://schemas.openxmlformats.org/officeDocument/2006/relationships/notesSlide" Target="../notesSlides/notesSlide70.xml"/><Relationship Id="rId12" Type="http://schemas.openxmlformats.org/officeDocument/2006/relationships/image" Target="../media/image180.png"/><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slideLayout" Target="../slideLayouts/slideLayout2.xml"/><Relationship Id="rId11" Type="http://schemas.openxmlformats.org/officeDocument/2006/relationships/image" Target="../media/image179.png"/><Relationship Id="rId5" Type="http://schemas.openxmlformats.org/officeDocument/2006/relationships/tags" Target="../tags/tag231.xml"/><Relationship Id="rId10" Type="http://schemas.openxmlformats.org/officeDocument/2006/relationships/image" Target="../media/image178.png"/><Relationship Id="rId4" Type="http://schemas.openxmlformats.org/officeDocument/2006/relationships/tags" Target="../tags/tag230.xml"/><Relationship Id="rId9" Type="http://schemas.openxmlformats.org/officeDocument/2006/relationships/image" Target="../media/image177.png"/></Relationships>
</file>

<file path=ppt/slides/_rels/slide71.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tags" Target="../tags/tag234.xml"/><Relationship Id="rId7" Type="http://schemas.openxmlformats.org/officeDocument/2006/relationships/image" Target="../media/image181.png"/><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image" Target="../media/image28.png"/><Relationship Id="rId5" Type="http://schemas.openxmlformats.org/officeDocument/2006/relationships/notesSlide" Target="../notesSlides/notesSlide71.xml"/><Relationship Id="rId4"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237.xml"/><Relationship Id="rId7" Type="http://schemas.openxmlformats.org/officeDocument/2006/relationships/notesSlide" Target="../notesSlides/notesSlide72.xml"/><Relationship Id="rId12" Type="http://schemas.openxmlformats.org/officeDocument/2006/relationships/image" Target="../media/image185.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slideLayout" Target="../slideLayouts/slideLayout2.xml"/><Relationship Id="rId11" Type="http://schemas.openxmlformats.org/officeDocument/2006/relationships/image" Target="../media/image184.png"/><Relationship Id="rId5" Type="http://schemas.openxmlformats.org/officeDocument/2006/relationships/tags" Target="../tags/tag239.xml"/><Relationship Id="rId10" Type="http://schemas.openxmlformats.org/officeDocument/2006/relationships/image" Target="../media/image37.png"/><Relationship Id="rId4" Type="http://schemas.openxmlformats.org/officeDocument/2006/relationships/tags" Target="../tags/tag238.xml"/><Relationship Id="rId9" Type="http://schemas.openxmlformats.org/officeDocument/2006/relationships/image" Target="../media/image183.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246.xml"/><Relationship Id="rId7" Type="http://schemas.openxmlformats.org/officeDocument/2006/relationships/notesSlide" Target="../notesSlides/notesSlide75.xml"/><Relationship Id="rId12" Type="http://schemas.openxmlformats.org/officeDocument/2006/relationships/image" Target="../media/image192.png"/><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slideLayout" Target="../slideLayouts/slideLayout2.xml"/><Relationship Id="rId11" Type="http://schemas.openxmlformats.org/officeDocument/2006/relationships/image" Target="../media/image191.png"/><Relationship Id="rId5" Type="http://schemas.openxmlformats.org/officeDocument/2006/relationships/tags" Target="../tags/tag248.xml"/><Relationship Id="rId10" Type="http://schemas.openxmlformats.org/officeDocument/2006/relationships/image" Target="../media/image190.png"/><Relationship Id="rId4" Type="http://schemas.openxmlformats.org/officeDocument/2006/relationships/tags" Target="../tags/tag247.xml"/><Relationship Id="rId9" Type="http://schemas.openxmlformats.org/officeDocument/2006/relationships/image" Target="../media/image37.png"/></Relationships>
</file>

<file path=ppt/slides/_rels/slide76.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tags" Target="../tags/tag251.xml"/><Relationship Id="rId7" Type="http://schemas.openxmlformats.org/officeDocument/2006/relationships/image" Target="../media/image193.png"/><Relationship Id="rId2" Type="http://schemas.openxmlformats.org/officeDocument/2006/relationships/tags" Target="../tags/tag250.xml"/><Relationship Id="rId1" Type="http://schemas.openxmlformats.org/officeDocument/2006/relationships/tags" Target="../tags/tag249.xml"/><Relationship Id="rId6" Type="http://schemas.openxmlformats.org/officeDocument/2006/relationships/notesSlide" Target="../notesSlides/notesSlide76.xml"/><Relationship Id="rId5" Type="http://schemas.openxmlformats.org/officeDocument/2006/relationships/slideLayout" Target="../slideLayouts/slideLayout2.xml"/><Relationship Id="rId10" Type="http://schemas.openxmlformats.org/officeDocument/2006/relationships/image" Target="../media/image196.png"/><Relationship Id="rId4" Type="http://schemas.openxmlformats.org/officeDocument/2006/relationships/tags" Target="../tags/tag252.xml"/><Relationship Id="rId9" Type="http://schemas.openxmlformats.org/officeDocument/2006/relationships/image" Target="../media/image195.png"/></Relationships>
</file>

<file path=ppt/slides/_rels/slide77.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tags" Target="../tags/tag255.xml"/><Relationship Id="rId7" Type="http://schemas.openxmlformats.org/officeDocument/2006/relationships/image" Target="../media/image198.png"/><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image" Target="../media/image197.png"/><Relationship Id="rId5" Type="http://schemas.openxmlformats.org/officeDocument/2006/relationships/notesSlide" Target="../notesSlides/notesSlide77.xml"/><Relationship Id="rId4"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tags" Target="../tags/tag258.xml"/><Relationship Id="rId7" Type="http://schemas.openxmlformats.org/officeDocument/2006/relationships/image" Target="../media/image201.png"/><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200.png"/><Relationship Id="rId5" Type="http://schemas.openxmlformats.org/officeDocument/2006/relationships/notesSlide" Target="../notesSlides/notesSlide78.xml"/><Relationship Id="rId4" Type="http://schemas.openxmlformats.org/officeDocument/2006/relationships/slideLayout" Target="../slideLayouts/slideLayout2.xml"/><Relationship Id="rId9" Type="http://schemas.openxmlformats.org/officeDocument/2006/relationships/image" Target="../media/image203.png"/></Relationships>
</file>

<file path=ppt/slides/_rels/slide79.xml.rels><?xml version="1.0" encoding="UTF-8" standalone="yes"?>
<Relationships xmlns="http://schemas.openxmlformats.org/package/2006/relationships"><Relationship Id="rId8" Type="http://schemas.openxmlformats.org/officeDocument/2006/relationships/tags" Target="../tags/tag266.xml"/><Relationship Id="rId13" Type="http://schemas.openxmlformats.org/officeDocument/2006/relationships/notesSlide" Target="../notesSlides/notesSlide79.xml"/><Relationship Id="rId18" Type="http://schemas.openxmlformats.org/officeDocument/2006/relationships/image" Target="../media/image208.png"/><Relationship Id="rId3" Type="http://schemas.openxmlformats.org/officeDocument/2006/relationships/tags" Target="../tags/tag261.xml"/><Relationship Id="rId21" Type="http://schemas.openxmlformats.org/officeDocument/2006/relationships/image" Target="../media/image211.png"/><Relationship Id="rId7" Type="http://schemas.openxmlformats.org/officeDocument/2006/relationships/tags" Target="../tags/tag265.xml"/><Relationship Id="rId12" Type="http://schemas.openxmlformats.org/officeDocument/2006/relationships/slideLayout" Target="../slideLayouts/slideLayout2.xml"/><Relationship Id="rId17" Type="http://schemas.openxmlformats.org/officeDocument/2006/relationships/image" Target="../media/image207.png"/><Relationship Id="rId2" Type="http://schemas.openxmlformats.org/officeDocument/2006/relationships/tags" Target="../tags/tag260.xml"/><Relationship Id="rId16" Type="http://schemas.openxmlformats.org/officeDocument/2006/relationships/image" Target="../media/image206.png"/><Relationship Id="rId20" Type="http://schemas.openxmlformats.org/officeDocument/2006/relationships/image" Target="../media/image210.png"/><Relationship Id="rId1" Type="http://schemas.openxmlformats.org/officeDocument/2006/relationships/tags" Target="../tags/tag259.xml"/><Relationship Id="rId6" Type="http://schemas.openxmlformats.org/officeDocument/2006/relationships/tags" Target="../tags/tag264.xml"/><Relationship Id="rId11" Type="http://schemas.openxmlformats.org/officeDocument/2006/relationships/tags" Target="../tags/tag269.xml"/><Relationship Id="rId5" Type="http://schemas.openxmlformats.org/officeDocument/2006/relationships/tags" Target="../tags/tag263.xml"/><Relationship Id="rId15" Type="http://schemas.openxmlformats.org/officeDocument/2006/relationships/image" Target="../media/image205.png"/><Relationship Id="rId10" Type="http://schemas.openxmlformats.org/officeDocument/2006/relationships/tags" Target="../tags/tag268.xml"/><Relationship Id="rId19" Type="http://schemas.openxmlformats.org/officeDocument/2006/relationships/image" Target="../media/image209.png"/><Relationship Id="rId4" Type="http://schemas.openxmlformats.org/officeDocument/2006/relationships/tags" Target="../tags/tag262.xml"/><Relationship Id="rId9" Type="http://schemas.openxmlformats.org/officeDocument/2006/relationships/tags" Target="../tags/tag267.xml"/><Relationship Id="rId14" Type="http://schemas.openxmlformats.org/officeDocument/2006/relationships/image" Target="../media/image204.png"/><Relationship Id="rId22" Type="http://schemas.openxmlformats.org/officeDocument/2006/relationships/image" Target="../media/image212.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4.xml"/><Relationship Id="rId7" Type="http://schemas.openxmlformats.org/officeDocument/2006/relationships/image" Target="../media/image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8.xml"/><Relationship Id="rId5" Type="http://schemas.openxmlformats.org/officeDocument/2006/relationships/slideLayout" Target="../slideLayouts/slideLayout2.xml"/><Relationship Id="rId10" Type="http://schemas.openxmlformats.org/officeDocument/2006/relationships/image" Target="../media/image13.png"/><Relationship Id="rId4" Type="http://schemas.openxmlformats.org/officeDocument/2006/relationships/tags" Target="../tags/tag15.xml"/><Relationship Id="rId9" Type="http://schemas.openxmlformats.org/officeDocument/2006/relationships/image" Target="../media/image12.png"/></Relationships>
</file>

<file path=ppt/slides/_rels/slide80.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tags" Target="../tags/tag272.xml"/><Relationship Id="rId7" Type="http://schemas.openxmlformats.org/officeDocument/2006/relationships/notesSlide" Target="../notesSlides/notesSlide80.xml"/><Relationship Id="rId12" Type="http://schemas.openxmlformats.org/officeDocument/2006/relationships/image" Target="../media/image199.png"/><Relationship Id="rId2" Type="http://schemas.openxmlformats.org/officeDocument/2006/relationships/tags" Target="../tags/tag271.xml"/><Relationship Id="rId1" Type="http://schemas.openxmlformats.org/officeDocument/2006/relationships/tags" Target="../tags/tag270.xml"/><Relationship Id="rId6" Type="http://schemas.openxmlformats.org/officeDocument/2006/relationships/slideLayout" Target="../slideLayouts/slideLayout2.xml"/><Relationship Id="rId11" Type="http://schemas.openxmlformats.org/officeDocument/2006/relationships/image" Target="../media/image216.png"/><Relationship Id="rId5" Type="http://schemas.openxmlformats.org/officeDocument/2006/relationships/tags" Target="../tags/tag274.xml"/><Relationship Id="rId10" Type="http://schemas.openxmlformats.org/officeDocument/2006/relationships/image" Target="../media/image215.png"/><Relationship Id="rId4" Type="http://schemas.openxmlformats.org/officeDocument/2006/relationships/tags" Target="../tags/tag273.xml"/><Relationship Id="rId9" Type="http://schemas.openxmlformats.org/officeDocument/2006/relationships/image" Target="../media/image214.png"/></Relationships>
</file>

<file path=ppt/slides/_rels/slide81.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tags" Target="../tags/tag277.xml"/><Relationship Id="rId7" Type="http://schemas.openxmlformats.org/officeDocument/2006/relationships/image" Target="../media/image217.png"/><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image" Target="../media/image204.png"/><Relationship Id="rId5" Type="http://schemas.openxmlformats.org/officeDocument/2006/relationships/notesSlide" Target="../notesSlides/notesSlide81.xml"/><Relationship Id="rId4"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probabilitycourse.com/chapter6/6_0_0_intro.php"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64202" y="3501086"/>
            <a:ext cx="7882839" cy="1655762"/>
          </a:xfrm>
        </p:spPr>
        <p:txBody>
          <a:bodyPr>
            <a:noAutofit/>
          </a:bodyPr>
          <a:lstStyle/>
          <a:p>
            <a:r>
              <a:rPr lang="en-US" dirty="0"/>
              <a:t>Lessons 14-16</a:t>
            </a:r>
          </a:p>
          <a:p>
            <a:r>
              <a:rPr lang="en-US" dirty="0"/>
              <a:t>Chapter 6</a:t>
            </a:r>
            <a:endParaRPr lang="en-US" sz="2800" b="1" dirty="0"/>
          </a:p>
          <a:p>
            <a:r>
              <a:rPr lang="en-US" dirty="0"/>
              <a:t>Multiple Random Variables</a:t>
            </a:r>
            <a:endParaRPr lang="en-US" sz="2800" dirty="0"/>
          </a:p>
        </p:txBody>
      </p:sp>
      <p:sp>
        <p:nvSpPr>
          <p:cNvPr id="5" name="Title 1"/>
          <p:cNvSpPr>
            <a:spLocks noGrp="1"/>
          </p:cNvSpPr>
          <p:nvPr>
            <p:ph type="ctrTitle"/>
          </p:nvPr>
        </p:nvSpPr>
        <p:spPr>
          <a:xfrm>
            <a:off x="1364202" y="1113486"/>
            <a:ext cx="9144000" cy="2387600"/>
          </a:xfrm>
        </p:spPr>
        <p:txBody>
          <a:bodyPr/>
          <a:lstStyle/>
          <a:p>
            <a:r>
              <a:rPr lang="en-GB" dirty="0">
                <a:solidFill>
                  <a:srgbClr val="333333"/>
                </a:solidFill>
              </a:rPr>
              <a:t>ECE 603</a:t>
            </a:r>
            <a:r>
              <a:rPr lang="en-GB" dirty="0"/>
              <a:t/>
            </a:r>
            <a:br>
              <a:rPr lang="en-GB" dirty="0"/>
            </a:br>
            <a:r>
              <a:rPr lang="en-US" dirty="0"/>
              <a:t>Probability and Random Processes</a:t>
            </a:r>
            <a:endParaRPr lang="en-GB" b="1" dirty="0"/>
          </a:p>
        </p:txBody>
      </p:sp>
    </p:spTree>
    <p:extLst>
      <p:ext uri="{BB962C8B-B14F-4D97-AF65-F5344CB8AC3E}">
        <p14:creationId xmlns:p14="http://schemas.microsoft.com/office/powerpoint/2010/main" val="2384233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Joint Distributions and Independence</a:t>
            </a:r>
          </a:p>
        </p:txBody>
      </p:sp>
      <p:sp>
        <p:nvSpPr>
          <p:cNvPr id="3" name="Content Placeholder 2"/>
          <p:cNvSpPr>
            <a:spLocks noGrp="1"/>
          </p:cNvSpPr>
          <p:nvPr>
            <p:ph idx="1"/>
          </p:nvPr>
        </p:nvSpPr>
        <p:spPr>
          <a:xfrm>
            <a:off x="838200" y="1588726"/>
            <a:ext cx="10582168" cy="4343048"/>
          </a:xfrm>
        </p:spPr>
        <p:txBody>
          <a:bodyPr>
            <a:normAutofit/>
          </a:bodyPr>
          <a:lstStyle/>
          <a:p>
            <a:pPr marL="0" indent="0" algn="l">
              <a:buNone/>
            </a:pPr>
            <a:r>
              <a:rPr lang="en-US" sz="2800" dirty="0">
                <a:solidFill>
                  <a:schemeClr val="accent1"/>
                </a:solidFill>
              </a:rPr>
              <a:t>Definition. </a:t>
            </a:r>
            <a:r>
              <a:rPr lang="en-US" dirty="0"/>
              <a:t>Random variables                                          are said to be </a:t>
            </a:r>
            <a:r>
              <a:rPr lang="en-US" dirty="0">
                <a:solidFill>
                  <a:srgbClr val="FF0000"/>
                </a:solidFill>
              </a:rPr>
              <a:t>independent and identically distributed (</a:t>
            </a:r>
            <a:r>
              <a:rPr lang="en-US" dirty="0" err="1">
                <a:solidFill>
                  <a:srgbClr val="FF0000"/>
                </a:solidFill>
              </a:rPr>
              <a:t>i.i.d</a:t>
            </a:r>
            <a:r>
              <a:rPr lang="en-US" dirty="0">
                <a:solidFill>
                  <a:srgbClr val="FF0000"/>
                </a:solidFill>
              </a:rPr>
              <a:t>.)</a:t>
            </a:r>
            <a:r>
              <a:rPr lang="en-US" dirty="0"/>
              <a:t> if they are </a:t>
            </a:r>
            <a:r>
              <a:rPr lang="en-US" i="1" dirty="0"/>
              <a:t>independent</a:t>
            </a:r>
            <a:r>
              <a:rPr lang="en-US" dirty="0"/>
              <a:t>, and they have the </a:t>
            </a:r>
            <a:r>
              <a:rPr lang="en-US" i="1" dirty="0"/>
              <a:t>same marginal distributions </a:t>
            </a:r>
            <a:r>
              <a:rPr lang="en-US" dirty="0"/>
              <a:t>:</a:t>
            </a:r>
            <a:endParaRPr lang="en-US" sz="32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10</a:t>
            </a:fld>
            <a:endParaRPr lang="en-GB"/>
          </a:p>
        </p:txBody>
      </p:sp>
      <p:pic>
        <p:nvPicPr>
          <p:cNvPr id="11" name="Picture 10"/>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943370" y="1722842"/>
            <a:ext cx="2665143" cy="244724"/>
          </a:xfrm>
          <a:prstGeom prst="rect">
            <a:avLst/>
          </a:prstGeom>
        </p:spPr>
      </p:pic>
      <p:pic>
        <p:nvPicPr>
          <p:cNvPr id="12" name="Picture 11"/>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100464" y="3047457"/>
            <a:ext cx="7071086" cy="305371"/>
          </a:xfrm>
          <a:prstGeom prst="rect">
            <a:avLst/>
          </a:prstGeom>
        </p:spPr>
      </p:pic>
      <p:sp>
        <p:nvSpPr>
          <p:cNvPr id="9" name="Footer Placeholder 10">
            <a:extLst>
              <a:ext uri="{FF2B5EF4-FFF2-40B4-BE49-F238E27FC236}">
                <a16:creationId xmlns:a16="http://schemas.microsoft.com/office/drawing/2014/main" id="{DFA5B1D1-951F-9B41-B6EB-8D180C0053E3}"/>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3426263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Joint Distributions and Independence</a:t>
            </a:r>
          </a:p>
        </p:txBody>
      </p:sp>
      <p:sp>
        <p:nvSpPr>
          <p:cNvPr id="3" name="Content Placeholder 2"/>
          <p:cNvSpPr>
            <a:spLocks noGrp="1"/>
          </p:cNvSpPr>
          <p:nvPr>
            <p:ph idx="1"/>
          </p:nvPr>
        </p:nvSpPr>
        <p:spPr/>
        <p:txBody>
          <a:bodyPr>
            <a:normAutofit/>
          </a:bodyPr>
          <a:lstStyle/>
          <a:p>
            <a:pPr marL="0" indent="0">
              <a:buNone/>
            </a:pPr>
            <a:r>
              <a:rPr lang="en-US" sz="2800" dirty="0"/>
              <a:t>Example. </a:t>
            </a:r>
            <a:r>
              <a:rPr lang="en-US" dirty="0"/>
              <a:t>if random variables                                           are </a:t>
            </a:r>
            <a:r>
              <a:rPr lang="en-US" dirty="0" err="1"/>
              <a:t>i.i.d</a:t>
            </a:r>
            <a:r>
              <a:rPr lang="en-US" dirty="0"/>
              <a:t>., they will have the same means and variances, so we can write</a:t>
            </a:r>
            <a:endParaRPr lang="en-US" sz="2800" dirty="0"/>
          </a:p>
          <a:p>
            <a:pPr marL="0" indent="0">
              <a:buNone/>
            </a:pPr>
            <a:endParaRPr lang="en-US" sz="28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11</a:t>
            </a:fld>
            <a:endParaRPr lang="en-GB"/>
          </a:p>
        </p:txBody>
      </p:sp>
      <p:pic>
        <p:nvPicPr>
          <p:cNvPr id="13" name="Picture 1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963017" y="1736521"/>
            <a:ext cx="2665143" cy="244724"/>
          </a:xfrm>
          <a:prstGeom prst="rect">
            <a:avLst/>
          </a:prstGeom>
        </p:spPr>
      </p:pic>
      <p:pic>
        <p:nvPicPr>
          <p:cNvPr id="19" name="Picture 1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154908" y="3215687"/>
            <a:ext cx="10355505" cy="1112991"/>
          </a:xfrm>
          <a:prstGeom prst="rect">
            <a:avLst/>
          </a:prstGeom>
        </p:spPr>
      </p:pic>
      <p:sp>
        <p:nvSpPr>
          <p:cNvPr id="9" name="Footer Placeholder 10">
            <a:extLst>
              <a:ext uri="{FF2B5EF4-FFF2-40B4-BE49-F238E27FC236}">
                <a16:creationId xmlns:a16="http://schemas.microsoft.com/office/drawing/2014/main" id="{5EFBD9F8-5781-1E47-AAE2-D4051248680F}"/>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1408158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Joint Distributions and Independence</a:t>
            </a:r>
          </a:p>
        </p:txBody>
      </p:sp>
      <p:sp>
        <p:nvSpPr>
          <p:cNvPr id="3" name="Content Placeholder 2"/>
          <p:cNvSpPr>
            <a:spLocks noGrp="1"/>
          </p:cNvSpPr>
          <p:nvPr>
            <p:ph idx="1"/>
          </p:nvPr>
        </p:nvSpPr>
        <p:spPr/>
        <p:txBody>
          <a:bodyPr>
            <a:normAutofit/>
          </a:bodyPr>
          <a:lstStyle/>
          <a:p>
            <a:pPr marL="0" indent="0">
              <a:buNone/>
            </a:pPr>
            <a:r>
              <a:rPr lang="en-US" sz="2800" dirty="0"/>
              <a:t>Example. </a:t>
            </a:r>
            <a:r>
              <a:rPr lang="en-US" dirty="0"/>
              <a:t>let                                           be </a:t>
            </a:r>
            <a:r>
              <a:rPr lang="en-US" dirty="0" err="1"/>
              <a:t>i.i.d</a:t>
            </a:r>
            <a:r>
              <a:rPr lang="en-US" dirty="0"/>
              <a:t>. with</a:t>
            </a:r>
          </a:p>
          <a:p>
            <a:pPr marL="0" indent="0">
              <a:buNone/>
            </a:pPr>
            <a:endParaRPr lang="en-US" dirty="0"/>
          </a:p>
          <a:p>
            <a:pPr marL="0" indent="0">
              <a:buNone/>
            </a:pPr>
            <a:endParaRPr lang="en-US" dirty="0"/>
          </a:p>
          <a:p>
            <a:pPr marL="0" indent="0">
              <a:buNone/>
            </a:pPr>
            <a:endParaRPr lang="en-US" dirty="0"/>
          </a:p>
          <a:p>
            <a:pPr marL="0" indent="0">
              <a:buNone/>
            </a:pPr>
            <a:r>
              <a:rPr lang="en-US" dirty="0"/>
              <a:t>We define</a:t>
            </a:r>
          </a:p>
          <a:p>
            <a:pPr marL="0" indent="0">
              <a:buNone/>
            </a:pPr>
            <a:r>
              <a:rPr lang="en-US" dirty="0"/>
              <a:t>Find CDF and PDF of   </a:t>
            </a:r>
            <a:endParaRPr lang="en-US" sz="28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12</a:t>
            </a:fld>
            <a:endParaRPr lang="en-GB"/>
          </a:p>
        </p:txBody>
      </p:sp>
      <p:pic>
        <p:nvPicPr>
          <p:cNvPr id="13" name="Picture 1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9045" y="1737181"/>
            <a:ext cx="2665143" cy="244724"/>
          </a:xfrm>
          <a:prstGeom prst="rect">
            <a:avLst/>
          </a:prstGeom>
        </p:spPr>
      </p:pic>
      <p:pic>
        <p:nvPicPr>
          <p:cNvPr id="9" name="Picture 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060664" y="2224579"/>
            <a:ext cx="5915276" cy="279924"/>
          </a:xfrm>
          <a:prstGeom prst="rect">
            <a:avLst/>
          </a:prstGeom>
        </p:spPr>
      </p:pic>
      <p:pic>
        <p:nvPicPr>
          <p:cNvPr id="15" name="Picture 1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060664" y="2840472"/>
            <a:ext cx="5772800" cy="279924"/>
          </a:xfrm>
          <a:prstGeom prst="rect">
            <a:avLst/>
          </a:prstGeom>
        </p:spPr>
      </p:pic>
      <p:pic>
        <p:nvPicPr>
          <p:cNvPr id="14" name="Picture 13"/>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429611" y="3556761"/>
            <a:ext cx="7702096" cy="278248"/>
          </a:xfrm>
          <a:prstGeom prst="rect">
            <a:avLst/>
          </a:prstGeom>
        </p:spPr>
      </p:pic>
      <p:pic>
        <p:nvPicPr>
          <p:cNvPr id="17" name="Picture 16"/>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620456" y="4007248"/>
            <a:ext cx="1053257" cy="217600"/>
          </a:xfrm>
          <a:prstGeom prst="rect">
            <a:avLst/>
          </a:prstGeom>
        </p:spPr>
      </p:pic>
      <p:sp>
        <p:nvSpPr>
          <p:cNvPr id="12" name="Footer Placeholder 10">
            <a:extLst>
              <a:ext uri="{FF2B5EF4-FFF2-40B4-BE49-F238E27FC236}">
                <a16:creationId xmlns:a16="http://schemas.microsoft.com/office/drawing/2014/main" id="{9FF75EAB-B5E6-AA46-BA9F-6D2288B67AB3}"/>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550851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Sums of Random Variables</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13</a:t>
            </a:fld>
            <a:endParaRPr lang="en-GB"/>
          </a:p>
        </p:txBody>
      </p:sp>
      <p:sp>
        <p:nvSpPr>
          <p:cNvPr id="20" name="Content Placeholder 2"/>
          <p:cNvSpPr>
            <a:spLocks noGrp="1"/>
          </p:cNvSpPr>
          <p:nvPr>
            <p:ph idx="1"/>
          </p:nvPr>
        </p:nvSpPr>
        <p:spPr>
          <a:xfrm>
            <a:off x="1073020" y="1959429"/>
            <a:ext cx="10280779" cy="4343048"/>
          </a:xfrm>
        </p:spPr>
        <p:txBody>
          <a:bodyPr>
            <a:normAutofit/>
          </a:bodyPr>
          <a:lstStyle/>
          <a:p>
            <a:pPr marL="0" indent="0">
              <a:buNone/>
            </a:pPr>
            <a:endParaRPr lang="en-US" dirty="0"/>
          </a:p>
          <a:p>
            <a:pPr marL="0" indent="0">
              <a:buNone/>
            </a:pPr>
            <a:endParaRPr lang="en-US" dirty="0"/>
          </a:p>
          <a:p>
            <a:pPr marL="0" indent="0">
              <a:buNone/>
            </a:pPr>
            <a:r>
              <a:rPr lang="en-US" dirty="0"/>
              <a:t>With regards to the </a:t>
            </a:r>
            <a:r>
              <a:rPr lang="en-US" dirty="0">
                <a:solidFill>
                  <a:srgbClr val="FF0000"/>
                </a:solidFill>
              </a:rPr>
              <a:t>linearity of expectation</a:t>
            </a:r>
            <a:r>
              <a:rPr lang="en-US" dirty="0"/>
              <a:t>:</a:t>
            </a:r>
          </a:p>
        </p:txBody>
      </p:sp>
      <p:pic>
        <p:nvPicPr>
          <p:cNvPr id="8" name="Picture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838383" y="2159706"/>
            <a:ext cx="3912382" cy="266667"/>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343374" y="3594238"/>
            <a:ext cx="4902400" cy="256000"/>
          </a:xfrm>
          <a:prstGeom prst="rect">
            <a:avLst/>
          </a:prstGeom>
        </p:spPr>
      </p:pic>
      <p:sp>
        <p:nvSpPr>
          <p:cNvPr id="10" name="Footer Placeholder 10">
            <a:extLst>
              <a:ext uri="{FF2B5EF4-FFF2-40B4-BE49-F238E27FC236}">
                <a16:creationId xmlns:a16="http://schemas.microsoft.com/office/drawing/2014/main" id="{08C07F1A-C038-7344-86AA-1669CFAC3E80}"/>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1922571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Sums of Random Variables</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14</a:t>
            </a:fld>
            <a:endParaRPr lang="en-GB"/>
          </a:p>
        </p:txBody>
      </p:sp>
      <p:sp>
        <p:nvSpPr>
          <p:cNvPr id="20" name="Content Placeholder 2"/>
          <p:cNvSpPr>
            <a:spLocks noGrp="1"/>
          </p:cNvSpPr>
          <p:nvPr>
            <p:ph idx="1"/>
          </p:nvPr>
        </p:nvSpPr>
        <p:spPr>
          <a:xfrm>
            <a:off x="838200" y="1576369"/>
            <a:ext cx="10280779" cy="4343048"/>
          </a:xfrm>
        </p:spPr>
        <p:txBody>
          <a:bodyPr>
            <a:normAutofit/>
          </a:bodyPr>
          <a:lstStyle/>
          <a:p>
            <a:pPr marL="0" indent="0">
              <a:buNone/>
            </a:pPr>
            <a:r>
              <a:rPr lang="en-US" dirty="0">
                <a:solidFill>
                  <a:schemeClr val="accent1"/>
                </a:solidFill>
              </a:rPr>
              <a:t>Variance of a sum of two and three random variables is</a:t>
            </a:r>
          </a:p>
        </p:txBody>
      </p:sp>
      <p:pic>
        <p:nvPicPr>
          <p:cNvPr id="12" name="Picture 1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240657" y="2307066"/>
            <a:ext cx="7438933" cy="695619"/>
          </a:xfrm>
          <a:prstGeom prst="rect">
            <a:avLst/>
          </a:prstGeom>
        </p:spPr>
      </p:pic>
      <p:pic>
        <p:nvPicPr>
          <p:cNvPr id="15" name="Picture 1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240657" y="3733382"/>
            <a:ext cx="9683351" cy="1112990"/>
          </a:xfrm>
          <a:prstGeom prst="rect">
            <a:avLst/>
          </a:prstGeom>
        </p:spPr>
      </p:pic>
      <p:sp>
        <p:nvSpPr>
          <p:cNvPr id="9" name="Footer Placeholder 10">
            <a:extLst>
              <a:ext uri="{FF2B5EF4-FFF2-40B4-BE49-F238E27FC236}">
                <a16:creationId xmlns:a16="http://schemas.microsoft.com/office/drawing/2014/main" id="{FF4BF01A-A7C2-8848-8C30-9EAE3BB67030}"/>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403510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Sums of Random Variables</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15</a:t>
            </a:fld>
            <a:endParaRPr lang="en-GB"/>
          </a:p>
        </p:txBody>
      </p:sp>
      <p:sp>
        <p:nvSpPr>
          <p:cNvPr id="20" name="Content Placeholder 2"/>
          <p:cNvSpPr>
            <a:spLocks noGrp="1"/>
          </p:cNvSpPr>
          <p:nvPr>
            <p:ph idx="1"/>
          </p:nvPr>
        </p:nvSpPr>
        <p:spPr>
          <a:xfrm>
            <a:off x="838200" y="1588726"/>
            <a:ext cx="10280779" cy="4343048"/>
          </a:xfrm>
        </p:spPr>
        <p:txBody>
          <a:bodyPr>
            <a:normAutofit/>
          </a:bodyPr>
          <a:lstStyle/>
          <a:p>
            <a:pPr marL="0" indent="0">
              <a:buNone/>
            </a:pPr>
            <a:r>
              <a:rPr lang="en-US" sz="2800" dirty="0">
                <a:solidFill>
                  <a:schemeClr val="accent1"/>
                </a:solidFill>
              </a:rPr>
              <a:t>Generally, </a:t>
            </a:r>
          </a:p>
        </p:txBody>
      </p:sp>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74980" y="2371052"/>
            <a:ext cx="7270400" cy="941714"/>
          </a:xfrm>
          <a:prstGeom prst="rect">
            <a:avLst/>
          </a:prstGeom>
        </p:spPr>
      </p:pic>
      <p:sp>
        <p:nvSpPr>
          <p:cNvPr id="9" name="Footer Placeholder 10">
            <a:extLst>
              <a:ext uri="{FF2B5EF4-FFF2-40B4-BE49-F238E27FC236}">
                <a16:creationId xmlns:a16="http://schemas.microsoft.com/office/drawing/2014/main" id="{DDA1DEB8-CE19-1746-ADEC-5F7D40898A94}"/>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3986087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Sums of Random Variables</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16</a:t>
            </a:fld>
            <a:endParaRPr lang="en-GB"/>
          </a:p>
        </p:txBody>
      </p:sp>
      <p:sp>
        <p:nvSpPr>
          <p:cNvPr id="20" name="Content Placeholder 2"/>
          <p:cNvSpPr>
            <a:spLocks noGrp="1"/>
          </p:cNvSpPr>
          <p:nvPr>
            <p:ph idx="1"/>
          </p:nvPr>
        </p:nvSpPr>
        <p:spPr>
          <a:xfrm>
            <a:off x="838200" y="1601083"/>
            <a:ext cx="10280779" cy="4343048"/>
          </a:xfrm>
        </p:spPr>
        <p:txBody>
          <a:bodyPr>
            <a:normAutofit/>
          </a:bodyPr>
          <a:lstStyle/>
          <a:p>
            <a:pPr marL="0" indent="0">
              <a:lnSpc>
                <a:spcPct val="100000"/>
              </a:lnSpc>
              <a:buNone/>
            </a:pPr>
            <a:r>
              <a:rPr lang="en-US" dirty="0"/>
              <a:t>If                                          are </a:t>
            </a:r>
            <a:r>
              <a:rPr lang="en-US" dirty="0">
                <a:solidFill>
                  <a:srgbClr val="FF0000"/>
                </a:solidFill>
              </a:rPr>
              <a:t>uncorrelated</a:t>
            </a:r>
            <a:r>
              <a:rPr lang="en-US" dirty="0"/>
              <a:t> (i.e.                                                    </a:t>
            </a:r>
            <a:r>
              <a:rPr lang="en-US"/>
              <a:t>), </a:t>
            </a:r>
            <a:r>
              <a:rPr lang="en-US" dirty="0"/>
              <a:t>then</a:t>
            </a:r>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r>
              <a:rPr lang="en-US" dirty="0"/>
              <a:t>If                                          are </a:t>
            </a:r>
            <a:r>
              <a:rPr lang="en-US" dirty="0">
                <a:solidFill>
                  <a:srgbClr val="FF0000"/>
                </a:solidFill>
              </a:rPr>
              <a:t>independent</a:t>
            </a:r>
            <a:r>
              <a:rPr lang="en-US" dirty="0"/>
              <a:t> then they are uncorrelated, thus</a:t>
            </a:r>
          </a:p>
        </p:txBody>
      </p:sp>
      <p:pic>
        <p:nvPicPr>
          <p:cNvPr id="12"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217530" y="1743367"/>
            <a:ext cx="2665143" cy="244724"/>
          </a:xfrm>
          <a:prstGeom prst="rect">
            <a:avLst/>
          </a:prstGeom>
        </p:spPr>
      </p:pic>
      <p:pic>
        <p:nvPicPr>
          <p:cNvPr id="9" name="Picture 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671365" y="1743367"/>
            <a:ext cx="3513600" cy="278400"/>
          </a:xfrm>
          <a:prstGeom prst="rect">
            <a:avLst/>
          </a:prstGeom>
        </p:spPr>
      </p:pic>
      <p:pic>
        <p:nvPicPr>
          <p:cNvPr id="10" name="Picture 9"/>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346580" y="2320853"/>
            <a:ext cx="4256914" cy="910629"/>
          </a:xfrm>
          <a:prstGeom prst="rect">
            <a:avLst/>
          </a:prstGeom>
        </p:spPr>
      </p:pic>
      <p:pic>
        <p:nvPicPr>
          <p:cNvPr id="19" name="Picture 18"/>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1217530" y="3706528"/>
            <a:ext cx="2665143" cy="244724"/>
          </a:xfrm>
          <a:prstGeom prst="rect">
            <a:avLst/>
          </a:prstGeom>
        </p:spPr>
      </p:pic>
      <p:pic>
        <p:nvPicPr>
          <p:cNvPr id="24" name="Picture 23"/>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3346580" y="4371772"/>
            <a:ext cx="4256914" cy="910629"/>
          </a:xfrm>
          <a:prstGeom prst="rect">
            <a:avLst/>
          </a:prstGeom>
        </p:spPr>
      </p:pic>
      <p:sp>
        <p:nvSpPr>
          <p:cNvPr id="13" name="Footer Placeholder 10">
            <a:extLst>
              <a:ext uri="{FF2B5EF4-FFF2-40B4-BE49-F238E27FC236}">
                <a16:creationId xmlns:a16="http://schemas.microsoft.com/office/drawing/2014/main" id="{1CEC9A1A-6119-5F46-A5F8-F5294B2CA534}"/>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2517489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Moment Generating Functions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Definition. </a:t>
            </a:r>
            <a:r>
              <a:rPr lang="en-US" dirty="0"/>
              <a:t>The   </a:t>
            </a:r>
            <a:r>
              <a:rPr lang="en-US" i="1" dirty="0">
                <a:solidFill>
                  <a:srgbClr val="FF0000"/>
                </a:solidFill>
              </a:rPr>
              <a:t> </a:t>
            </a:r>
            <a:r>
              <a:rPr lang="en-US" dirty="0" err="1">
                <a:solidFill>
                  <a:srgbClr val="FF0000"/>
                </a:solidFill>
              </a:rPr>
              <a:t>th</a:t>
            </a:r>
            <a:r>
              <a:rPr lang="en-US" dirty="0">
                <a:solidFill>
                  <a:srgbClr val="FF0000"/>
                </a:solidFill>
              </a:rPr>
              <a:t> moment</a:t>
            </a:r>
            <a:r>
              <a:rPr lang="en-US" dirty="0"/>
              <a:t> of a random variable      is defined to be                . </a:t>
            </a:r>
          </a:p>
          <a:p>
            <a:pPr marL="0" indent="0">
              <a:buNone/>
            </a:pPr>
            <a:r>
              <a:rPr lang="en-US" dirty="0"/>
              <a:t>The </a:t>
            </a:r>
            <a:r>
              <a:rPr lang="en-US" i="1" dirty="0">
                <a:solidFill>
                  <a:srgbClr val="FF0000"/>
                </a:solidFill>
              </a:rPr>
              <a:t>   </a:t>
            </a:r>
            <a:r>
              <a:rPr lang="en-US" dirty="0" err="1">
                <a:solidFill>
                  <a:srgbClr val="FF0000"/>
                </a:solidFill>
              </a:rPr>
              <a:t>th</a:t>
            </a:r>
            <a:r>
              <a:rPr lang="en-US" dirty="0">
                <a:solidFill>
                  <a:srgbClr val="FF0000"/>
                </a:solidFill>
              </a:rPr>
              <a:t> central moment</a:t>
            </a:r>
            <a:r>
              <a:rPr lang="en-US" dirty="0"/>
              <a:t> of       is defined to be                                  .</a:t>
            </a:r>
          </a:p>
          <a:p>
            <a:pPr marL="0" indent="0">
              <a:buNone/>
            </a:pPr>
            <a:endParaRPr lang="en-US" sz="28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17</a:t>
            </a:fld>
            <a:endParaRPr lang="en-GB"/>
          </a:p>
        </p:txBody>
      </p:sp>
      <p:pic>
        <p:nvPicPr>
          <p:cNvPr id="7" name="Picture 6"/>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7479015" y="1733979"/>
            <a:ext cx="279771" cy="208457"/>
          </a:xfrm>
          <a:prstGeom prst="rect">
            <a:avLst/>
          </a:prstGeom>
        </p:spPr>
      </p:pic>
      <p:pic>
        <p:nvPicPr>
          <p:cNvPr id="8" name="Picture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9872834" y="1716894"/>
            <a:ext cx="905143" cy="303543"/>
          </a:xfrm>
          <a:prstGeom prst="rect">
            <a:avLst/>
          </a:prstGeom>
        </p:spPr>
      </p:pic>
      <p:pic>
        <p:nvPicPr>
          <p:cNvPr id="9" name="Picture 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879105" y="2190980"/>
            <a:ext cx="2177829" cy="303543"/>
          </a:xfrm>
          <a:prstGeom prst="rect">
            <a:avLst/>
          </a:prstGeom>
        </p:spPr>
      </p:pic>
      <p:pic>
        <p:nvPicPr>
          <p:cNvPr id="13" name="Picture 12"/>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4452777" y="2213009"/>
            <a:ext cx="279771" cy="208457"/>
          </a:xfrm>
          <a:prstGeom prst="rect">
            <a:avLst/>
          </a:prstGeom>
        </p:spPr>
      </p:pic>
      <p:pic>
        <p:nvPicPr>
          <p:cNvPr id="10" name="Picture 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084439" y="1800806"/>
            <a:ext cx="197486" cy="138972"/>
          </a:xfrm>
          <a:prstGeom prst="rect">
            <a:avLst/>
          </a:prstGeom>
        </p:spPr>
      </p:pic>
      <p:pic>
        <p:nvPicPr>
          <p:cNvPr id="21" name="Picture 20"/>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1454387" y="2270137"/>
            <a:ext cx="197486" cy="138972"/>
          </a:xfrm>
          <a:prstGeom prst="rect">
            <a:avLst/>
          </a:prstGeom>
        </p:spPr>
      </p:pic>
      <p:sp>
        <p:nvSpPr>
          <p:cNvPr id="14" name="Footer Placeholder 10">
            <a:extLst>
              <a:ext uri="{FF2B5EF4-FFF2-40B4-BE49-F238E27FC236}">
                <a16:creationId xmlns:a16="http://schemas.microsoft.com/office/drawing/2014/main" id="{B40AA830-C3FF-1F42-9A0B-824A585021F9}"/>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333689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Moment Generating Functions</a:t>
            </a:r>
          </a:p>
        </p:txBody>
      </p:sp>
      <p:sp>
        <p:nvSpPr>
          <p:cNvPr id="3" name="Content Placeholder 2"/>
          <p:cNvSpPr>
            <a:spLocks noGrp="1"/>
          </p:cNvSpPr>
          <p:nvPr>
            <p:ph idx="1"/>
          </p:nvPr>
        </p:nvSpPr>
        <p:spPr/>
        <p:txBody>
          <a:bodyPr>
            <a:normAutofit/>
          </a:bodyPr>
          <a:lstStyle/>
          <a:p>
            <a:pPr marL="0" indent="0">
              <a:buNone/>
            </a:pPr>
            <a:r>
              <a:rPr lang="en-US" dirty="0"/>
              <a:t>The moment generating function (MGF) of a random variable       is a function </a:t>
            </a:r>
          </a:p>
          <a:p>
            <a:pPr marL="0" indent="0">
              <a:buNone/>
            </a:pPr>
            <a:r>
              <a:rPr lang="en-US" sz="2800" dirty="0">
                <a:solidFill>
                  <a:schemeClr val="accent1"/>
                </a:solidFill>
              </a:rPr>
              <a:t>              </a:t>
            </a:r>
            <a:r>
              <a:rPr lang="en-US" dirty="0"/>
              <a:t>defined as</a:t>
            </a:r>
          </a:p>
          <a:p>
            <a:pPr marL="0" indent="0">
              <a:buNone/>
            </a:pPr>
            <a:endParaRPr lang="en-US" sz="2800" dirty="0">
              <a:solidFill>
                <a:schemeClr val="accent1"/>
              </a:solidFill>
            </a:endParaRPr>
          </a:p>
          <a:p>
            <a:pPr marL="0" indent="0">
              <a:buNone/>
            </a:pPr>
            <a:r>
              <a:rPr lang="en-US" dirty="0"/>
              <a:t>We say that MGF of       exists, if there exists a positive constant      such that</a:t>
            </a:r>
          </a:p>
          <a:p>
            <a:pPr marL="0" indent="0">
              <a:buNone/>
            </a:pPr>
            <a:r>
              <a:rPr lang="en-US" sz="2800" dirty="0">
                <a:solidFill>
                  <a:schemeClr val="accent1"/>
                </a:solidFill>
              </a:rPr>
              <a:t>              </a:t>
            </a:r>
            <a:r>
              <a:rPr lang="en-US" dirty="0"/>
              <a:t>is finite for all   </a:t>
            </a:r>
            <a:endParaRPr lang="en-US" sz="28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18</a:t>
            </a:fld>
            <a:endParaRPr lang="en-GB"/>
          </a:p>
        </p:txBody>
      </p:sp>
      <p:pic>
        <p:nvPicPr>
          <p:cNvPr id="14" name="Picture 13"/>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8732345" y="1675800"/>
            <a:ext cx="279771" cy="208457"/>
          </a:xfrm>
          <a:prstGeom prst="rect">
            <a:avLst/>
          </a:prstGeom>
        </p:spPr>
      </p:pic>
      <p:pic>
        <p:nvPicPr>
          <p:cNvPr id="11" name="Picture 10"/>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970825" y="2156520"/>
            <a:ext cx="989257" cy="303543"/>
          </a:xfrm>
          <a:prstGeom prst="rect">
            <a:avLst/>
          </a:prstGeom>
        </p:spPr>
      </p:pic>
      <p:pic>
        <p:nvPicPr>
          <p:cNvPr id="15" name="Picture 1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435255" y="2417667"/>
            <a:ext cx="2741029" cy="382171"/>
          </a:xfrm>
          <a:prstGeom prst="rect">
            <a:avLst/>
          </a:prstGeom>
        </p:spPr>
      </p:pic>
      <p:pic>
        <p:nvPicPr>
          <p:cNvPr id="17" name="Picture 16"/>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57176" y="3625473"/>
            <a:ext cx="989257" cy="303543"/>
          </a:xfrm>
          <a:prstGeom prst="rect">
            <a:avLst/>
          </a:prstGeom>
        </p:spPr>
      </p:pic>
      <p:pic>
        <p:nvPicPr>
          <p:cNvPr id="18" name="Picture 17"/>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917636" y="3639606"/>
            <a:ext cx="1649371" cy="303543"/>
          </a:xfrm>
          <a:prstGeom prst="rect">
            <a:avLst/>
          </a:prstGeom>
        </p:spPr>
      </p:pic>
      <p:pic>
        <p:nvPicPr>
          <p:cNvPr id="19" name="Picture 18"/>
          <p:cNvPicPr>
            <a:picLocks noChangeAspect="1"/>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3536407" y="3167779"/>
            <a:ext cx="279771" cy="208457"/>
          </a:xfrm>
          <a:prstGeom prst="rect">
            <a:avLst/>
          </a:prstGeom>
        </p:spPr>
      </p:pic>
      <p:pic>
        <p:nvPicPr>
          <p:cNvPr id="20" name="Picture 19"/>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tretch>
            <a:fillRect/>
          </a:stretch>
        </p:blipFill>
        <p:spPr>
          <a:xfrm>
            <a:off x="9039412" y="3243465"/>
            <a:ext cx="170057" cy="138972"/>
          </a:xfrm>
          <a:prstGeom prst="rect">
            <a:avLst/>
          </a:prstGeom>
        </p:spPr>
      </p:pic>
      <p:sp>
        <p:nvSpPr>
          <p:cNvPr id="16" name="Footer Placeholder 10">
            <a:extLst>
              <a:ext uri="{FF2B5EF4-FFF2-40B4-BE49-F238E27FC236}">
                <a16:creationId xmlns:a16="http://schemas.microsoft.com/office/drawing/2014/main" id="{2D63AA7C-50F3-9B41-9C4F-821930E02CC4}"/>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3385496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Moment Generating Functions</a:t>
            </a:r>
          </a:p>
        </p:txBody>
      </p:sp>
      <p:sp>
        <p:nvSpPr>
          <p:cNvPr id="3" name="Content Placeholder 2"/>
          <p:cNvSpPr>
            <a:spLocks noGrp="1"/>
          </p:cNvSpPr>
          <p:nvPr>
            <p:ph idx="1"/>
          </p:nvPr>
        </p:nvSpPr>
        <p:spPr/>
        <p:txBody>
          <a:bodyPr>
            <a:normAutofit/>
          </a:bodyPr>
          <a:lstStyle/>
          <a:p>
            <a:pPr marL="0" indent="0">
              <a:buNone/>
            </a:pPr>
            <a:r>
              <a:rPr lang="en-US" sz="2800" dirty="0"/>
              <a:t>Example. </a:t>
            </a:r>
            <a:r>
              <a:rPr lang="en-US" dirty="0"/>
              <a:t>For each of the following random variables, find the MGF.</a:t>
            </a:r>
          </a:p>
          <a:p>
            <a:pPr marL="514350" indent="-514350">
              <a:buFont typeface="+mj-lt"/>
              <a:buAutoNum type="alphaLcParenR"/>
            </a:pPr>
            <a:r>
              <a:rPr lang="en-US" sz="2800" dirty="0"/>
              <a:t>     </a:t>
            </a:r>
            <a:r>
              <a:rPr lang="en-US" dirty="0"/>
              <a:t>is a discrete random variable, with PMF</a:t>
            </a:r>
          </a:p>
          <a:p>
            <a:pPr marL="514350" indent="-514350">
              <a:buFont typeface="+mj-lt"/>
              <a:buAutoNum type="alphaLcParenR"/>
            </a:pPr>
            <a:endParaRPr lang="en-US" sz="2800" dirty="0"/>
          </a:p>
          <a:p>
            <a:pPr marL="514350" indent="-514350">
              <a:buFont typeface="+mj-lt"/>
              <a:buAutoNum type="alphaLcParenR"/>
            </a:pPr>
            <a:endParaRPr lang="en-US" sz="2800" dirty="0"/>
          </a:p>
          <a:p>
            <a:pPr marL="514350" indent="-514350">
              <a:buFont typeface="+mj-lt"/>
              <a:buAutoNum type="alphaLcParenR"/>
            </a:pPr>
            <a:endParaRPr lang="en-US" sz="2800" dirty="0"/>
          </a:p>
          <a:p>
            <a:pPr marL="514350" indent="-514350">
              <a:buFont typeface="+mj-lt"/>
              <a:buAutoNum type="alphaLcParenR"/>
            </a:pPr>
            <a:r>
              <a:rPr lang="en-US" dirty="0"/>
              <a:t>      is a                                    random variable. </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19</a:t>
            </a:fld>
            <a:endParaRPr lang="en-GB"/>
          </a:p>
        </p:txBody>
      </p:sp>
      <p:pic>
        <p:nvPicPr>
          <p:cNvPr id="9" name="Picture 8"/>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50621" y="2265005"/>
            <a:ext cx="279771" cy="208457"/>
          </a:xfrm>
          <a:prstGeom prst="rect">
            <a:avLst/>
          </a:prstGeom>
        </p:spPr>
      </p:pic>
      <p:pic>
        <p:nvPicPr>
          <p:cNvPr id="11" name="Picture 1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083886" y="2781036"/>
            <a:ext cx="3012114" cy="1171657"/>
          </a:xfrm>
          <a:prstGeom prst="rect">
            <a:avLst/>
          </a:prstGeom>
        </p:spPr>
      </p:pic>
      <p:pic>
        <p:nvPicPr>
          <p:cNvPr id="15" name="Picture 14"/>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375335" y="4258562"/>
            <a:ext cx="254171" cy="208457"/>
          </a:xfrm>
          <a:prstGeom prst="rect">
            <a:avLst/>
          </a:prstGeom>
        </p:spPr>
      </p:pic>
      <p:pic>
        <p:nvPicPr>
          <p:cNvPr id="12" name="Picture 11"/>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414239" y="4232556"/>
            <a:ext cx="2208914" cy="303543"/>
          </a:xfrm>
          <a:prstGeom prst="rect">
            <a:avLst/>
          </a:prstGeom>
        </p:spPr>
      </p:pic>
      <p:sp>
        <p:nvSpPr>
          <p:cNvPr id="13" name="Footer Placeholder 10">
            <a:extLst>
              <a:ext uri="{FF2B5EF4-FFF2-40B4-BE49-F238E27FC236}">
                <a16:creationId xmlns:a16="http://schemas.microsoft.com/office/drawing/2014/main" id="{7AB97B3D-5A67-834D-85C8-39533B38645B}"/>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1231700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Objectives</a:t>
            </a:r>
          </a:p>
        </p:txBody>
      </p:sp>
      <p:sp>
        <p:nvSpPr>
          <p:cNvPr id="4" name="Date Placeholder 3">
            <a:extLst>
              <a:ext uri="{FF2B5EF4-FFF2-40B4-BE49-F238E27FC236}">
                <a16:creationId xmlns:a16="http://schemas.microsoft.com/office/drawing/2014/main" id="{D9D03ECA-8E7C-408D-913E-1F602248D94F}"/>
              </a:ext>
            </a:extLst>
          </p:cNvPr>
          <p:cNvSpPr>
            <a:spLocks noGrp="1"/>
          </p:cNvSpPr>
          <p:nvPr>
            <p:ph type="dt" sz="half" idx="10"/>
          </p:nvPr>
        </p:nvSpPr>
        <p:spPr/>
        <p:txBody>
          <a:bodyPr/>
          <a:lstStyle/>
          <a:p>
            <a:r>
              <a:rPr lang="en-US"/>
              <a:t>Chapter 6</a:t>
            </a:r>
            <a:endParaRPr lang="en-GB"/>
          </a:p>
        </p:txBody>
      </p:sp>
      <p:sp>
        <p:nvSpPr>
          <p:cNvPr id="6" name="Slide Number Placeholder 5">
            <a:extLst>
              <a:ext uri="{FF2B5EF4-FFF2-40B4-BE49-F238E27FC236}">
                <a16:creationId xmlns:a16="http://schemas.microsoft.com/office/drawing/2014/main" id="{4F60B200-A4A1-4851-90AE-F6218B6FA874}"/>
              </a:ext>
            </a:extLst>
          </p:cNvPr>
          <p:cNvSpPr>
            <a:spLocks noGrp="1"/>
          </p:cNvSpPr>
          <p:nvPr>
            <p:ph type="sldNum" sz="quarter" idx="12"/>
          </p:nvPr>
        </p:nvSpPr>
        <p:spPr/>
        <p:txBody>
          <a:bodyPr/>
          <a:lstStyle/>
          <a:p>
            <a:fld id="{953FA840-7BA5-48A8-BEB4-818C152EB02B}" type="slidenum">
              <a:rPr lang="en-GB" smtClean="0"/>
              <a:t>2</a:t>
            </a:fld>
            <a:endParaRPr lang="en-GB"/>
          </a:p>
        </p:txBody>
      </p:sp>
      <p:sp>
        <p:nvSpPr>
          <p:cNvPr id="7" name="Footer Placeholder 10">
            <a:extLst>
              <a:ext uri="{FF2B5EF4-FFF2-40B4-BE49-F238E27FC236}">
                <a16:creationId xmlns:a16="http://schemas.microsoft.com/office/drawing/2014/main" id="{33790FC7-B044-6E4A-9DF3-1749A2C304C2}"/>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
        <p:nvSpPr>
          <p:cNvPr id="8" name="Content Placeholder 2">
            <a:extLst>
              <a:ext uri="{FF2B5EF4-FFF2-40B4-BE49-F238E27FC236}">
                <a16:creationId xmlns:a16="http://schemas.microsoft.com/office/drawing/2014/main" id="{49FAEE86-057B-954B-848F-0A93CECDF051}"/>
              </a:ext>
            </a:extLst>
          </p:cNvPr>
          <p:cNvSpPr>
            <a:spLocks noGrp="1"/>
          </p:cNvSpPr>
          <p:nvPr>
            <p:ph idx="1"/>
          </p:nvPr>
        </p:nvSpPr>
        <p:spPr>
          <a:xfrm>
            <a:off x="838200" y="1600275"/>
            <a:ext cx="10280779" cy="4343048"/>
          </a:xfrm>
        </p:spPr>
        <p:txBody>
          <a:bodyPr>
            <a:normAutofit/>
          </a:bodyPr>
          <a:lstStyle/>
          <a:p>
            <a:r>
              <a:rPr lang="en-US" dirty="0"/>
              <a:t>Explore joint distributions and independence.</a:t>
            </a:r>
          </a:p>
          <a:p>
            <a:r>
              <a:rPr lang="en-US" dirty="0"/>
              <a:t>Analyze Moment Generating Functions (MGFs).</a:t>
            </a:r>
          </a:p>
          <a:p>
            <a:r>
              <a:rPr lang="en-US" dirty="0"/>
              <a:t>Examine random vectors.</a:t>
            </a:r>
          </a:p>
          <a:p>
            <a:endParaRPr lang="en-US" dirty="0"/>
          </a:p>
        </p:txBody>
      </p:sp>
    </p:spTree>
    <p:extLst>
      <p:ext uri="{BB962C8B-B14F-4D97-AF65-F5344CB8AC3E}">
        <p14:creationId xmlns:p14="http://schemas.microsoft.com/office/powerpoint/2010/main" val="2254795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Moment Generating Functions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Finding Moments from MGF: </a:t>
            </a:r>
          </a:p>
          <a:p>
            <a:pPr marL="0" indent="0">
              <a:buNone/>
            </a:pPr>
            <a:r>
              <a:rPr lang="en-US" dirty="0"/>
              <a:t>Remember</a:t>
            </a:r>
            <a:endParaRPr lang="en-US" sz="28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20</a:t>
            </a:fld>
            <a:endParaRPr lang="en-GB"/>
          </a:p>
        </p:txBody>
      </p:sp>
      <p:pic>
        <p:nvPicPr>
          <p:cNvPr id="9" name="Picture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300404" y="2520264"/>
            <a:ext cx="5082209" cy="781105"/>
          </a:xfrm>
          <a:prstGeom prst="rect">
            <a:avLst/>
          </a:prstGeom>
        </p:spPr>
      </p:pic>
      <p:pic>
        <p:nvPicPr>
          <p:cNvPr id="8" name="Picture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300404" y="3750690"/>
            <a:ext cx="4126781" cy="781105"/>
          </a:xfrm>
          <a:prstGeom prst="rect">
            <a:avLst/>
          </a:prstGeom>
        </p:spPr>
      </p:pic>
      <p:sp>
        <p:nvSpPr>
          <p:cNvPr id="10" name="Footer Placeholder 10">
            <a:extLst>
              <a:ext uri="{FF2B5EF4-FFF2-40B4-BE49-F238E27FC236}">
                <a16:creationId xmlns:a16="http://schemas.microsoft.com/office/drawing/2014/main" id="{D25A28E5-3EE0-FD40-9650-921AB4921A2F}"/>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2124078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Moment Generating Functions</a:t>
            </a:r>
          </a:p>
        </p:txBody>
      </p:sp>
      <p:sp>
        <p:nvSpPr>
          <p:cNvPr id="3" name="Content Placeholder 2"/>
          <p:cNvSpPr>
            <a:spLocks noGrp="1"/>
          </p:cNvSpPr>
          <p:nvPr>
            <p:ph idx="1"/>
          </p:nvPr>
        </p:nvSpPr>
        <p:spPr/>
        <p:txBody>
          <a:bodyPr>
            <a:normAutofit/>
          </a:bodyPr>
          <a:lstStyle/>
          <a:p>
            <a:pPr marL="0" indent="0">
              <a:buNone/>
            </a:pPr>
            <a:r>
              <a:rPr lang="en-US" dirty="0"/>
              <a:t>Thus, we have</a:t>
            </a:r>
            <a:endParaRPr lang="en-US" sz="2800" dirty="0"/>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21</a:t>
            </a:fld>
            <a:endParaRPr lang="en-GB"/>
          </a:p>
        </p:txBody>
      </p:sp>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520989" y="2315548"/>
            <a:ext cx="4915200" cy="852114"/>
          </a:xfrm>
          <a:prstGeom prst="rect">
            <a:avLst/>
          </a:prstGeom>
        </p:spPr>
      </p:pic>
      <p:sp>
        <p:nvSpPr>
          <p:cNvPr id="9" name="Footer Placeholder 10">
            <a:extLst>
              <a:ext uri="{FF2B5EF4-FFF2-40B4-BE49-F238E27FC236}">
                <a16:creationId xmlns:a16="http://schemas.microsoft.com/office/drawing/2014/main" id="{1BFA9792-0E20-6E40-B1EC-05184F8DD557}"/>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1778285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Moment Generating Functions</a:t>
            </a:r>
          </a:p>
        </p:txBody>
      </p:sp>
      <p:sp>
        <p:nvSpPr>
          <p:cNvPr id="3" name="Content Placeholder 2"/>
          <p:cNvSpPr>
            <a:spLocks noGrp="1"/>
          </p:cNvSpPr>
          <p:nvPr>
            <p:ph idx="1"/>
          </p:nvPr>
        </p:nvSpPr>
        <p:spPr/>
        <p:txBody>
          <a:bodyPr>
            <a:normAutofit/>
          </a:bodyPr>
          <a:lstStyle/>
          <a:p>
            <a:pPr marL="0" indent="0">
              <a:buNone/>
            </a:pPr>
            <a:r>
              <a:rPr lang="en-US" dirty="0">
                <a:solidFill>
                  <a:schemeClr val="accent1"/>
                </a:solidFill>
              </a:rPr>
              <a:t>We can obtain all moments of          from its MGF: </a:t>
            </a:r>
            <a:endParaRPr lang="en-US" sz="2800" dirty="0">
              <a:solidFill>
                <a:schemeClr val="accent1"/>
              </a:solidFill>
            </a:endParaRPr>
          </a:p>
          <a:p>
            <a:pPr marL="0" indent="0">
              <a:buNone/>
            </a:pPr>
            <a:endParaRPr lang="en-US" sz="2800" dirty="0">
              <a:solidFill>
                <a:schemeClr val="accent1"/>
              </a:solidFill>
            </a:endParaRPr>
          </a:p>
          <a:p>
            <a:pPr marL="0" indent="0">
              <a:buNone/>
            </a:pPr>
            <a:endParaRPr lang="en-US"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22</a:t>
            </a:fld>
            <a:endParaRPr lang="en-GB"/>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878194" y="1630575"/>
            <a:ext cx="437028" cy="274286"/>
          </a:xfrm>
          <a:prstGeom prst="rect">
            <a:avLst/>
          </a:prstGeom>
        </p:spPr>
      </p:pic>
      <p:pic>
        <p:nvPicPr>
          <p:cNvPr id="10" name="Picture 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372571" y="2323299"/>
            <a:ext cx="3446857" cy="852114"/>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444630" y="3641045"/>
            <a:ext cx="3662629" cy="716800"/>
          </a:xfrm>
          <a:prstGeom prst="rect">
            <a:avLst/>
          </a:prstGeom>
        </p:spPr>
      </p:pic>
      <p:sp>
        <p:nvSpPr>
          <p:cNvPr id="12" name="Footer Placeholder 10">
            <a:extLst>
              <a:ext uri="{FF2B5EF4-FFF2-40B4-BE49-F238E27FC236}">
                <a16:creationId xmlns:a16="http://schemas.microsoft.com/office/drawing/2014/main" id="{68CF2692-48CB-B147-B26F-F3E5B12B61E4}"/>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1522599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Moment Generating Functions</a:t>
            </a:r>
          </a:p>
        </p:txBody>
      </p:sp>
      <p:sp>
        <p:nvSpPr>
          <p:cNvPr id="3" name="Content Placeholder 2"/>
          <p:cNvSpPr>
            <a:spLocks noGrp="1"/>
          </p:cNvSpPr>
          <p:nvPr>
            <p:ph idx="1"/>
          </p:nvPr>
        </p:nvSpPr>
        <p:spPr/>
        <p:txBody>
          <a:bodyPr>
            <a:normAutofit/>
          </a:bodyPr>
          <a:lstStyle/>
          <a:p>
            <a:pPr marL="0" indent="0">
              <a:buNone/>
            </a:pPr>
            <a:r>
              <a:rPr lang="en-US" sz="2800" dirty="0"/>
              <a:t>Exampl</a:t>
            </a:r>
            <a:r>
              <a:rPr lang="en-US" sz="3200" dirty="0"/>
              <a:t>e</a:t>
            </a:r>
            <a:r>
              <a:rPr lang="en-US" sz="2800" dirty="0"/>
              <a:t>. </a:t>
            </a:r>
            <a:r>
              <a:rPr lang="en-US" dirty="0"/>
              <a:t>Let                                                 . Find the MGF of                         , and all of its moments,               . </a:t>
            </a:r>
            <a:r>
              <a:rPr lang="en-US" sz="2800" dirty="0"/>
              <a:t>    </a:t>
            </a:r>
            <a:endParaRPr lang="en-US" sz="32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23</a:t>
            </a:fld>
            <a:endParaRPr lang="en-GB"/>
          </a:p>
        </p:txBody>
      </p:sp>
      <p:pic>
        <p:nvPicPr>
          <p:cNvPr id="9" name="Picture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457863" y="1769557"/>
            <a:ext cx="1539654" cy="303543"/>
          </a:xfrm>
          <a:prstGeom prst="rect">
            <a:avLst/>
          </a:prstGeom>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916114" y="1769556"/>
            <a:ext cx="3179886" cy="303543"/>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038945" y="2124767"/>
            <a:ext cx="879543" cy="349257"/>
          </a:xfrm>
          <a:prstGeom prst="rect">
            <a:avLst/>
          </a:prstGeom>
        </p:spPr>
      </p:pic>
      <p:sp>
        <p:nvSpPr>
          <p:cNvPr id="10" name="Footer Placeholder 10">
            <a:extLst>
              <a:ext uri="{FF2B5EF4-FFF2-40B4-BE49-F238E27FC236}">
                <a16:creationId xmlns:a16="http://schemas.microsoft.com/office/drawing/2014/main" id="{09F1EFAE-7D7C-E641-AC43-906A0DFBD544}"/>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685348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Moment Generating Functions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Theorem. </a:t>
            </a:r>
            <a:r>
              <a:rPr lang="en-US" dirty="0"/>
              <a:t>Consider two random variables      and      . Suppose that there exists a positive constant     such that MGFs of      and      are finite and identical for all values of     in               . Then, </a:t>
            </a:r>
          </a:p>
          <a:p>
            <a:pPr marL="0" indent="0">
              <a:buNone/>
            </a:pPr>
            <a:endParaRPr lang="en-US" sz="2800" dirty="0">
              <a:solidFill>
                <a:schemeClr val="accent1"/>
              </a:solidFill>
            </a:endParaRPr>
          </a:p>
          <a:p>
            <a:pPr marL="0" indent="0">
              <a:buNone/>
            </a:pPr>
            <a:endParaRPr lang="en-US" sz="2800" dirty="0">
              <a:solidFill>
                <a:schemeClr val="accent1"/>
              </a:solidFill>
            </a:endParaRPr>
          </a:p>
          <a:p>
            <a:pPr marL="0" indent="0">
              <a:buNone/>
            </a:pPr>
            <a:r>
              <a:rPr lang="en-US" dirty="0">
                <a:solidFill>
                  <a:schemeClr val="accent1"/>
                </a:solidFill>
              </a:rPr>
              <a:t>MGF determines the distribution.</a:t>
            </a:r>
            <a:endParaRPr lang="en-US" sz="28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24</a:t>
            </a:fld>
            <a:endParaRPr lang="en-GB"/>
          </a:p>
        </p:txBody>
      </p:sp>
      <p:pic>
        <p:nvPicPr>
          <p:cNvPr id="18" name="Picture 17"/>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031910" y="3076029"/>
            <a:ext cx="4295315" cy="303543"/>
          </a:xfrm>
          <a:prstGeom prst="rect">
            <a:avLst/>
          </a:prstGeom>
        </p:spPr>
      </p:pic>
      <p:pic>
        <p:nvPicPr>
          <p:cNvPr id="11" name="Picture 10"/>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441784" y="1746542"/>
            <a:ext cx="279771" cy="208457"/>
          </a:xfrm>
          <a:prstGeom prst="rect">
            <a:avLst/>
          </a:prstGeom>
        </p:spPr>
      </p:pic>
      <p:pic>
        <p:nvPicPr>
          <p:cNvPr id="12" name="Picture 1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343913" y="1749978"/>
            <a:ext cx="254172" cy="208457"/>
          </a:xfrm>
          <a:prstGeom prst="rect">
            <a:avLst/>
          </a:prstGeom>
        </p:spPr>
      </p:pic>
      <p:pic>
        <p:nvPicPr>
          <p:cNvPr id="13" name="Picture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007331" y="2098033"/>
            <a:ext cx="279771" cy="208457"/>
          </a:xfrm>
          <a:prstGeom prst="rect">
            <a:avLst/>
          </a:prstGeom>
        </p:spPr>
      </p:pic>
      <p:pic>
        <p:nvPicPr>
          <p:cNvPr id="14" name="Picture 13"/>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6923108" y="2101469"/>
            <a:ext cx="254172" cy="208457"/>
          </a:xfrm>
          <a:prstGeom prst="rect">
            <a:avLst/>
          </a:prstGeom>
        </p:spPr>
      </p:pic>
      <p:pic>
        <p:nvPicPr>
          <p:cNvPr id="15" name="Picture 14"/>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384694" y="2164406"/>
            <a:ext cx="142629" cy="138972"/>
          </a:xfrm>
          <a:prstGeom prst="rect">
            <a:avLst/>
          </a:prstGeom>
        </p:spPr>
      </p:pic>
      <p:pic>
        <p:nvPicPr>
          <p:cNvPr id="16" name="Picture 15"/>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2156385" y="2478310"/>
            <a:ext cx="128000" cy="138972"/>
          </a:xfrm>
          <a:prstGeom prst="rect">
            <a:avLst/>
          </a:prstGeom>
        </p:spPr>
      </p:pic>
      <p:pic>
        <p:nvPicPr>
          <p:cNvPr id="17" name="Picture 16"/>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tretch>
            <a:fillRect/>
          </a:stretch>
        </p:blipFill>
        <p:spPr>
          <a:xfrm>
            <a:off x="2747294" y="2413049"/>
            <a:ext cx="853943" cy="303543"/>
          </a:xfrm>
          <a:prstGeom prst="rect">
            <a:avLst/>
          </a:prstGeom>
        </p:spPr>
      </p:pic>
      <p:sp>
        <p:nvSpPr>
          <p:cNvPr id="19" name="Footer Placeholder 10">
            <a:extLst>
              <a:ext uri="{FF2B5EF4-FFF2-40B4-BE49-F238E27FC236}">
                <a16:creationId xmlns:a16="http://schemas.microsoft.com/office/drawing/2014/main" id="{270F3781-B4A4-E94C-85E6-7F04BD998A35}"/>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1275023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Moment Generating Functions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Sum of Independent Random Variables:</a:t>
            </a:r>
          </a:p>
          <a:p>
            <a:pPr marL="0" indent="0">
              <a:buNone/>
            </a:pPr>
            <a:r>
              <a:rPr lang="en-US" dirty="0"/>
              <a:t>If      and      are independent RVs and                            then,</a:t>
            </a:r>
            <a:endParaRPr lang="en-US" sz="2000" dirty="0"/>
          </a:p>
        </p:txBody>
      </p:sp>
      <p:sp>
        <p:nvSpPr>
          <p:cNvPr id="4" name="Date Placeholder 3"/>
          <p:cNvSpPr>
            <a:spLocks noGrp="1"/>
          </p:cNvSpPr>
          <p:nvPr>
            <p:ph type="dt" sz="half" idx="10"/>
          </p:nvPr>
        </p:nvSpPr>
        <p:spPr/>
        <p:txBody>
          <a:bodyPr/>
          <a:lstStyle/>
          <a:p>
            <a:r>
              <a:rPr lang="en-US"/>
              <a:t>Chapter 6</a:t>
            </a:r>
            <a:endParaRPr lang="en-GB"/>
          </a:p>
        </p:txBody>
      </p:sp>
      <p:sp>
        <p:nvSpPr>
          <p:cNvPr id="5" name="Footer Placeholder 4"/>
          <p:cNvSpPr>
            <a:spLocks noGrp="1"/>
          </p:cNvSpPr>
          <p:nvPr>
            <p:ph type="ftr" sz="quarter" idx="11"/>
          </p:nvPr>
        </p:nvSpPr>
        <p:spPr>
          <a:xfrm>
            <a:off x="4038600" y="6414541"/>
            <a:ext cx="4114800" cy="365125"/>
          </a:xfrm>
        </p:spPr>
        <p:txBody>
          <a:bodyPr/>
          <a:lstStyle/>
          <a:p>
            <a:r>
              <a:rPr lang="en-US"/>
              <a:t>© 2017 UMass Amherst Global. All rights reserved.</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25</a:t>
            </a:fld>
            <a:endParaRPr lang="en-GB"/>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156925" y="2215724"/>
            <a:ext cx="279771" cy="208457"/>
          </a:xfrm>
          <a:prstGeom prst="rect">
            <a:avLst/>
          </a:prstGeom>
        </p:spPr>
      </p:pic>
      <p:pic>
        <p:nvPicPr>
          <p:cNvPr id="8" name="Picture 7"/>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073323" y="2215723"/>
            <a:ext cx="254172" cy="208457"/>
          </a:xfrm>
          <a:prstGeom prst="rect">
            <a:avLst/>
          </a:prstGeom>
        </p:spPr>
      </p:pic>
      <p:pic>
        <p:nvPicPr>
          <p:cNvPr id="12" name="Picture 1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665343" y="2219670"/>
            <a:ext cx="1704229" cy="250514"/>
          </a:xfrm>
          <a:prstGeom prst="rect">
            <a:avLst/>
          </a:prstGeom>
        </p:spPr>
      </p:pic>
      <p:pic>
        <p:nvPicPr>
          <p:cNvPr id="9" name="Picture 8"/>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156925" y="3038820"/>
            <a:ext cx="9962054" cy="1318400"/>
          </a:xfrm>
          <a:prstGeom prst="rect">
            <a:avLst/>
          </a:prstGeom>
        </p:spPr>
      </p:pic>
    </p:spTree>
    <p:extLst>
      <p:ext uri="{BB962C8B-B14F-4D97-AF65-F5344CB8AC3E}">
        <p14:creationId xmlns:p14="http://schemas.microsoft.com/office/powerpoint/2010/main" val="4084976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Moment Generating Functions</a:t>
            </a:r>
          </a:p>
        </p:txBody>
      </p:sp>
      <p:sp>
        <p:nvSpPr>
          <p:cNvPr id="3" name="Content Placeholder 2"/>
          <p:cNvSpPr>
            <a:spLocks noGrp="1"/>
          </p:cNvSpPr>
          <p:nvPr>
            <p:ph idx="1"/>
          </p:nvPr>
        </p:nvSpPr>
        <p:spPr>
          <a:xfrm>
            <a:off x="838200" y="1576369"/>
            <a:ext cx="10582168" cy="4343048"/>
          </a:xfrm>
        </p:spPr>
        <p:txBody>
          <a:bodyPr>
            <a:normAutofit/>
          </a:bodyPr>
          <a:lstStyle/>
          <a:p>
            <a:pPr marL="0" indent="0">
              <a:buNone/>
            </a:pPr>
            <a:r>
              <a:rPr lang="en-US" dirty="0"/>
              <a:t>If                                    are      </a:t>
            </a:r>
            <a:r>
              <a:rPr lang="en-US" dirty="0">
                <a:solidFill>
                  <a:srgbClr val="FF0000"/>
                </a:solidFill>
              </a:rPr>
              <a:t>independent</a:t>
            </a:r>
            <a:r>
              <a:rPr lang="en-US" dirty="0"/>
              <a:t> random variables, then</a:t>
            </a:r>
          </a:p>
        </p:txBody>
      </p:sp>
      <p:sp>
        <p:nvSpPr>
          <p:cNvPr id="4" name="Date Placeholder 3"/>
          <p:cNvSpPr>
            <a:spLocks noGrp="1"/>
          </p:cNvSpPr>
          <p:nvPr>
            <p:ph type="dt" sz="half" idx="10"/>
          </p:nvPr>
        </p:nvSpPr>
        <p:spPr/>
        <p:txBody>
          <a:bodyPr/>
          <a:lstStyle/>
          <a:p>
            <a:r>
              <a:rPr lang="en-US"/>
              <a:t>Chapter 6</a:t>
            </a:r>
            <a:endParaRPr lang="en-GB"/>
          </a:p>
        </p:txBody>
      </p:sp>
      <p:sp>
        <p:nvSpPr>
          <p:cNvPr id="5" name="Footer Placeholder 4"/>
          <p:cNvSpPr>
            <a:spLocks noGrp="1"/>
          </p:cNvSpPr>
          <p:nvPr>
            <p:ph type="ftr" sz="quarter" idx="11"/>
          </p:nvPr>
        </p:nvSpPr>
        <p:spPr>
          <a:xfrm>
            <a:off x="4038600" y="6414541"/>
            <a:ext cx="4114800" cy="365125"/>
          </a:xfrm>
        </p:spPr>
        <p:txBody>
          <a:bodyPr/>
          <a:lstStyle/>
          <a:p>
            <a:r>
              <a:rPr lang="en-US"/>
              <a:t>© 2017 UMass Amherst Global. All rights reserved.</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26</a:t>
            </a:fld>
            <a:endParaRPr lang="en-GB"/>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7104" y="1670672"/>
            <a:ext cx="2215009" cy="255848"/>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065742" y="1729110"/>
            <a:ext cx="197486" cy="138972"/>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691031" y="2416248"/>
            <a:ext cx="7297828" cy="312686"/>
          </a:xfrm>
          <a:prstGeom prst="rect">
            <a:avLst/>
          </a:prstGeom>
        </p:spPr>
      </p:pic>
    </p:spTree>
    <p:extLst>
      <p:ext uri="{BB962C8B-B14F-4D97-AF65-F5344CB8AC3E}">
        <p14:creationId xmlns:p14="http://schemas.microsoft.com/office/powerpoint/2010/main" val="1124352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Moment Generating Functions</a:t>
            </a:r>
          </a:p>
        </p:txBody>
      </p:sp>
      <p:sp>
        <p:nvSpPr>
          <p:cNvPr id="3" name="Content Placeholder 2"/>
          <p:cNvSpPr>
            <a:spLocks noGrp="1"/>
          </p:cNvSpPr>
          <p:nvPr>
            <p:ph idx="1"/>
          </p:nvPr>
        </p:nvSpPr>
        <p:spPr>
          <a:xfrm>
            <a:off x="838200" y="1601083"/>
            <a:ext cx="10582168" cy="4343048"/>
          </a:xfrm>
        </p:spPr>
        <p:txBody>
          <a:bodyPr>
            <a:normAutofit/>
          </a:bodyPr>
          <a:lstStyle/>
          <a:p>
            <a:pPr marL="0" indent="0">
              <a:buNone/>
            </a:pPr>
            <a:r>
              <a:rPr lang="en-US" sz="2800" dirty="0"/>
              <a:t>Example. </a:t>
            </a:r>
            <a:r>
              <a:rPr lang="en-US" dirty="0"/>
              <a:t>If                                                 find the MGF of      .</a:t>
            </a:r>
            <a:endParaRPr lang="en-US" sz="36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5" name="Footer Placeholder 4"/>
          <p:cNvSpPr>
            <a:spLocks noGrp="1"/>
          </p:cNvSpPr>
          <p:nvPr>
            <p:ph type="ftr" sz="quarter" idx="11"/>
          </p:nvPr>
        </p:nvSpPr>
        <p:spPr>
          <a:xfrm>
            <a:off x="4038600" y="6414541"/>
            <a:ext cx="4114800" cy="365125"/>
          </a:xfrm>
        </p:spPr>
        <p:txBody>
          <a:bodyPr/>
          <a:lstStyle/>
          <a:p>
            <a:r>
              <a:rPr lang="en-US"/>
              <a:t>© 2017 UMass Amherst Global. All rights reserved.</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27</a:t>
            </a:fld>
            <a:endParaRPr lang="en-GB"/>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689006" y="1716071"/>
            <a:ext cx="3090286" cy="303543"/>
          </a:xfrm>
          <a:prstGeom prst="rect">
            <a:avLst/>
          </a:prstGeom>
        </p:spPr>
      </p:pic>
      <p:pic>
        <p:nvPicPr>
          <p:cNvPr id="10" name="Picture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932228" y="1736317"/>
            <a:ext cx="279771" cy="208457"/>
          </a:xfrm>
          <a:prstGeom prst="rect">
            <a:avLst/>
          </a:prstGeom>
        </p:spPr>
      </p:pic>
    </p:spTree>
    <p:extLst>
      <p:ext uri="{BB962C8B-B14F-4D97-AF65-F5344CB8AC3E}">
        <p14:creationId xmlns:p14="http://schemas.microsoft.com/office/powerpoint/2010/main" val="3621209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Moment Generating Functions</a:t>
            </a:r>
          </a:p>
        </p:txBody>
      </p:sp>
      <p:sp>
        <p:nvSpPr>
          <p:cNvPr id="3" name="Content Placeholder 2"/>
          <p:cNvSpPr>
            <a:spLocks noGrp="1"/>
          </p:cNvSpPr>
          <p:nvPr>
            <p:ph idx="1"/>
          </p:nvPr>
        </p:nvSpPr>
        <p:spPr>
          <a:xfrm>
            <a:off x="838200" y="1576369"/>
            <a:ext cx="10582168" cy="4343048"/>
          </a:xfrm>
        </p:spPr>
        <p:txBody>
          <a:bodyPr>
            <a:normAutofit/>
          </a:bodyPr>
          <a:lstStyle/>
          <a:p>
            <a:pPr marL="0" indent="0">
              <a:buNone/>
            </a:pPr>
            <a:r>
              <a:rPr lang="en-US" sz="2800" dirty="0"/>
              <a:t>Example. </a:t>
            </a:r>
            <a:r>
              <a:rPr lang="en-US" dirty="0"/>
              <a:t>Using MGFs prove that if                                                  and </a:t>
            </a:r>
          </a:p>
          <a:p>
            <a:pPr marL="0" indent="0">
              <a:buNone/>
            </a:pPr>
            <a:r>
              <a:rPr lang="en-US" dirty="0"/>
              <a:t>                                               are independent, then </a:t>
            </a:r>
            <a:endParaRPr lang="en-US" sz="36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5" name="Footer Placeholder 4"/>
          <p:cNvSpPr>
            <a:spLocks noGrp="1"/>
          </p:cNvSpPr>
          <p:nvPr>
            <p:ph type="ftr" sz="quarter" idx="11"/>
          </p:nvPr>
        </p:nvSpPr>
        <p:spPr>
          <a:xfrm>
            <a:off x="4038600" y="6414541"/>
            <a:ext cx="4114800" cy="365125"/>
          </a:xfrm>
        </p:spPr>
        <p:txBody>
          <a:bodyPr/>
          <a:lstStyle/>
          <a:p>
            <a:r>
              <a:rPr lang="en-US"/>
              <a:t>© 2017 UMass Amherst Global. All rights reserved.</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28</a:t>
            </a:fld>
            <a:endParaRPr lang="en-GB"/>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580642" y="1691357"/>
            <a:ext cx="3189029" cy="303543"/>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74763" y="2156940"/>
            <a:ext cx="3061029" cy="303543"/>
          </a:xfrm>
          <a:prstGeom prst="rect">
            <a:avLst/>
          </a:prstGeom>
        </p:spPr>
      </p:pic>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258356" y="2762513"/>
            <a:ext cx="4644571" cy="303543"/>
          </a:xfrm>
          <a:prstGeom prst="rect">
            <a:avLst/>
          </a:prstGeom>
        </p:spPr>
      </p:pic>
    </p:spTree>
    <p:extLst>
      <p:ext uri="{BB962C8B-B14F-4D97-AF65-F5344CB8AC3E}">
        <p14:creationId xmlns:p14="http://schemas.microsoft.com/office/powerpoint/2010/main" val="1473247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Characteristic Functions</a:t>
            </a:r>
          </a:p>
        </p:txBody>
      </p:sp>
      <p:sp>
        <p:nvSpPr>
          <p:cNvPr id="3" name="Content Placeholder 2"/>
          <p:cNvSpPr>
            <a:spLocks noGrp="1"/>
          </p:cNvSpPr>
          <p:nvPr>
            <p:ph idx="1"/>
          </p:nvPr>
        </p:nvSpPr>
        <p:spPr/>
        <p:txBody>
          <a:bodyPr>
            <a:normAutofit/>
          </a:bodyPr>
          <a:lstStyle/>
          <a:p>
            <a:pPr marL="0" indent="0">
              <a:buNone/>
            </a:pPr>
            <a:r>
              <a:rPr lang="en-US" dirty="0"/>
              <a:t>If a random variable does not have a well-defined MGF, we can use the characteristic function defined as</a:t>
            </a:r>
          </a:p>
          <a:p>
            <a:pPr marL="0" indent="0">
              <a:buNone/>
            </a:pPr>
            <a:endParaRPr lang="en-US" sz="2800" dirty="0">
              <a:solidFill>
                <a:schemeClr val="accent1"/>
              </a:solidFill>
            </a:endParaRPr>
          </a:p>
          <a:p>
            <a:pPr marL="0" indent="0">
              <a:buNone/>
            </a:pPr>
            <a:endParaRPr lang="en-US" sz="2800" dirty="0">
              <a:solidFill>
                <a:schemeClr val="accent1"/>
              </a:solidFill>
            </a:endParaRPr>
          </a:p>
          <a:p>
            <a:pPr marL="0" indent="0">
              <a:buNone/>
            </a:pPr>
            <a:r>
              <a:rPr lang="en-US" dirty="0"/>
              <a:t>where                        and      is a real number.</a:t>
            </a:r>
            <a:r>
              <a:rPr lang="en-US" sz="2800" dirty="0">
                <a:solidFill>
                  <a:schemeClr val="accent1"/>
                </a:solidFill>
              </a:rPr>
              <a:t> </a:t>
            </a:r>
          </a:p>
        </p:txBody>
      </p:sp>
      <p:sp>
        <p:nvSpPr>
          <p:cNvPr id="4" name="Date Placeholder 3"/>
          <p:cNvSpPr>
            <a:spLocks noGrp="1"/>
          </p:cNvSpPr>
          <p:nvPr>
            <p:ph type="dt" sz="half" idx="10"/>
          </p:nvPr>
        </p:nvSpPr>
        <p:spPr/>
        <p:txBody>
          <a:bodyPr/>
          <a:lstStyle/>
          <a:p>
            <a:r>
              <a:rPr lang="en-US"/>
              <a:t>Chapter 6</a:t>
            </a:r>
            <a:endParaRPr lang="en-GB"/>
          </a:p>
        </p:txBody>
      </p:sp>
      <p:sp>
        <p:nvSpPr>
          <p:cNvPr id="5" name="Footer Placeholder 4"/>
          <p:cNvSpPr>
            <a:spLocks noGrp="1"/>
          </p:cNvSpPr>
          <p:nvPr>
            <p:ph type="ftr" sz="quarter" idx="11"/>
          </p:nvPr>
        </p:nvSpPr>
        <p:spPr>
          <a:xfrm>
            <a:off x="4038600" y="6414541"/>
            <a:ext cx="4114800" cy="365125"/>
          </a:xfrm>
        </p:spPr>
        <p:txBody>
          <a:bodyPr/>
          <a:lstStyle/>
          <a:p>
            <a:r>
              <a:rPr lang="en-US"/>
              <a:t>© 2017 UMass Amherst Global. All rights reserved.</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29</a:t>
            </a:fld>
            <a:endParaRPr lang="en-GB"/>
          </a:p>
        </p:txBody>
      </p:sp>
      <p:pic>
        <p:nvPicPr>
          <p:cNvPr id="9" name="Picture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637331" y="2601415"/>
            <a:ext cx="2682515" cy="349257"/>
          </a:xfrm>
          <a:prstGeom prst="rect">
            <a:avLst/>
          </a:prstGeom>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838653" y="3500422"/>
            <a:ext cx="1369600" cy="325486"/>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962890" y="3607327"/>
            <a:ext cx="204800" cy="140800"/>
          </a:xfrm>
          <a:prstGeom prst="rect">
            <a:avLst/>
          </a:prstGeom>
        </p:spPr>
      </p:pic>
    </p:spTree>
    <p:extLst>
      <p:ext uri="{BB962C8B-B14F-4D97-AF65-F5344CB8AC3E}">
        <p14:creationId xmlns:p14="http://schemas.microsoft.com/office/powerpoint/2010/main" val="2077184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Rationale</a:t>
            </a:r>
          </a:p>
        </p:txBody>
      </p:sp>
      <p:sp>
        <p:nvSpPr>
          <p:cNvPr id="4" name="Date Placeholder 3">
            <a:extLst>
              <a:ext uri="{FF2B5EF4-FFF2-40B4-BE49-F238E27FC236}">
                <a16:creationId xmlns:a16="http://schemas.microsoft.com/office/drawing/2014/main" id="{2258A4A5-C7C5-42A9-9997-1762B47C2160}"/>
              </a:ext>
            </a:extLst>
          </p:cNvPr>
          <p:cNvSpPr>
            <a:spLocks noGrp="1"/>
          </p:cNvSpPr>
          <p:nvPr>
            <p:ph type="dt" sz="half" idx="10"/>
          </p:nvPr>
        </p:nvSpPr>
        <p:spPr/>
        <p:txBody>
          <a:bodyPr/>
          <a:lstStyle/>
          <a:p>
            <a:r>
              <a:rPr lang="en-US"/>
              <a:t>Chapter 6</a:t>
            </a:r>
            <a:endParaRPr lang="en-GB" dirty="0"/>
          </a:p>
        </p:txBody>
      </p:sp>
      <p:sp>
        <p:nvSpPr>
          <p:cNvPr id="6" name="Slide Number Placeholder 5">
            <a:extLst>
              <a:ext uri="{FF2B5EF4-FFF2-40B4-BE49-F238E27FC236}">
                <a16:creationId xmlns:a16="http://schemas.microsoft.com/office/drawing/2014/main" id="{BFFF8275-B17B-4977-90CA-8BA28802DD90}"/>
              </a:ext>
            </a:extLst>
          </p:cNvPr>
          <p:cNvSpPr>
            <a:spLocks noGrp="1"/>
          </p:cNvSpPr>
          <p:nvPr>
            <p:ph type="sldNum" sz="quarter" idx="12"/>
          </p:nvPr>
        </p:nvSpPr>
        <p:spPr/>
        <p:txBody>
          <a:bodyPr/>
          <a:lstStyle/>
          <a:p>
            <a:fld id="{953FA840-7BA5-48A8-BEB4-818C152EB02B}" type="slidenum">
              <a:rPr lang="en-GB" smtClean="0"/>
              <a:t>3</a:t>
            </a:fld>
            <a:endParaRPr lang="en-GB"/>
          </a:p>
        </p:txBody>
      </p:sp>
      <p:sp>
        <p:nvSpPr>
          <p:cNvPr id="7" name="Footer Placeholder 10">
            <a:extLst>
              <a:ext uri="{FF2B5EF4-FFF2-40B4-BE49-F238E27FC236}">
                <a16:creationId xmlns:a16="http://schemas.microsoft.com/office/drawing/2014/main" id="{D33F7E58-7238-5146-9EA1-F9CB577F9A94}"/>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
        <p:nvSpPr>
          <p:cNvPr id="8" name="Content Placeholder 2">
            <a:extLst>
              <a:ext uri="{FF2B5EF4-FFF2-40B4-BE49-F238E27FC236}">
                <a16:creationId xmlns:a16="http://schemas.microsoft.com/office/drawing/2014/main" id="{7665F449-8E6B-DD4C-8753-114DA7A957CD}"/>
              </a:ext>
            </a:extLst>
          </p:cNvPr>
          <p:cNvSpPr>
            <a:spLocks noGrp="1"/>
          </p:cNvSpPr>
          <p:nvPr>
            <p:ph idx="1"/>
          </p:nvPr>
        </p:nvSpPr>
        <p:spPr>
          <a:xfrm>
            <a:off x="838200" y="1600275"/>
            <a:ext cx="10280779" cy="4343048"/>
          </a:xfrm>
        </p:spPr>
        <p:txBody>
          <a:bodyPr/>
          <a:lstStyle/>
          <a:p>
            <a:pPr marL="0" indent="0">
              <a:buNone/>
            </a:pPr>
            <a:r>
              <a:rPr lang="en-US" dirty="0"/>
              <a:t>Until now in this course, you have been working with one and two random variables and how they might be extended to more.</a:t>
            </a:r>
          </a:p>
          <a:p>
            <a:pPr marL="0" indent="0">
              <a:buNone/>
            </a:pPr>
            <a:r>
              <a:rPr lang="en-US" dirty="0"/>
              <a:t>You will now begin considering three or more variables. As the number of random variables increases, you will notice how the functions become computationally intractable. This leads to an exploration of other techniques.</a:t>
            </a:r>
          </a:p>
        </p:txBody>
      </p:sp>
    </p:spTree>
    <p:extLst>
      <p:ext uri="{BB962C8B-B14F-4D97-AF65-F5344CB8AC3E}">
        <p14:creationId xmlns:p14="http://schemas.microsoft.com/office/powerpoint/2010/main" val="3704488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Characteristic Functions</a:t>
            </a:r>
          </a:p>
        </p:txBody>
      </p:sp>
      <p:sp>
        <p:nvSpPr>
          <p:cNvPr id="4" name="Date Placeholder 3"/>
          <p:cNvSpPr>
            <a:spLocks noGrp="1"/>
          </p:cNvSpPr>
          <p:nvPr>
            <p:ph type="dt" sz="half" idx="10"/>
          </p:nvPr>
        </p:nvSpPr>
        <p:spPr/>
        <p:txBody>
          <a:bodyPr/>
          <a:lstStyle/>
          <a:p>
            <a:r>
              <a:rPr lang="en-US"/>
              <a:t>Chapter 6</a:t>
            </a:r>
            <a:endParaRPr lang="en-GB"/>
          </a:p>
        </p:txBody>
      </p:sp>
      <p:sp>
        <p:nvSpPr>
          <p:cNvPr id="5" name="Footer Placeholder 4"/>
          <p:cNvSpPr>
            <a:spLocks noGrp="1"/>
          </p:cNvSpPr>
          <p:nvPr>
            <p:ph type="ftr" sz="quarter" idx="11"/>
          </p:nvPr>
        </p:nvSpPr>
        <p:spPr>
          <a:xfrm>
            <a:off x="4038600" y="6414541"/>
            <a:ext cx="4114800" cy="365125"/>
          </a:xfrm>
        </p:spPr>
        <p:txBody>
          <a:bodyPr/>
          <a:lstStyle/>
          <a:p>
            <a:r>
              <a:rPr lang="en-US"/>
              <a:t>© 2017 UMass Amherst Global. All rights reserved.</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30</a:t>
            </a:fld>
            <a:endParaRPr lang="en-GB"/>
          </a:p>
        </p:txBody>
      </p:sp>
      <p:sp>
        <p:nvSpPr>
          <p:cNvPr id="12" name="Content Placeholder 2"/>
          <p:cNvSpPr>
            <a:spLocks noGrp="1"/>
          </p:cNvSpPr>
          <p:nvPr>
            <p:ph idx="1"/>
          </p:nvPr>
        </p:nvSpPr>
        <p:spPr>
          <a:xfrm>
            <a:off x="955610" y="1539299"/>
            <a:ext cx="10280779" cy="4343048"/>
          </a:xfrm>
        </p:spPr>
        <p:txBody>
          <a:bodyPr/>
          <a:lstStyle/>
          <a:p>
            <a:pPr marL="0" indent="0">
              <a:buNone/>
            </a:pPr>
            <a:endParaRPr lang="en-US" b="1" dirty="0"/>
          </a:p>
          <a:p>
            <a:pPr marL="0" indent="0">
              <a:lnSpc>
                <a:spcPct val="150000"/>
              </a:lnSpc>
              <a:buNone/>
            </a:pPr>
            <a:endParaRPr lang="en-US" b="1" dirty="0"/>
          </a:p>
          <a:p>
            <a:pPr marL="0" indent="0">
              <a:buNone/>
            </a:pPr>
            <a:r>
              <a:rPr lang="en-US" b="1" dirty="0"/>
              <a:t>If       and       are </a:t>
            </a:r>
            <a:r>
              <a:rPr lang="en-US" b="1" dirty="0">
                <a:solidFill>
                  <a:srgbClr val="FF0000"/>
                </a:solidFill>
              </a:rPr>
              <a:t>independent</a:t>
            </a:r>
            <a:r>
              <a:rPr lang="en-US" b="1" dirty="0"/>
              <a:t>, and                           , then</a:t>
            </a:r>
          </a:p>
        </p:txBody>
      </p:sp>
      <p:pic>
        <p:nvPicPr>
          <p:cNvPr id="14" name="Picture 1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425244" y="1673972"/>
            <a:ext cx="5067124" cy="320152"/>
          </a:xfrm>
          <a:prstGeom prst="rect">
            <a:avLst/>
          </a:prstGeom>
        </p:spPr>
      </p:pic>
      <p:pic>
        <p:nvPicPr>
          <p:cNvPr id="15" name="Picture 1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344417" y="2776481"/>
            <a:ext cx="279771" cy="208457"/>
          </a:xfrm>
          <a:prstGeom prst="rect">
            <a:avLst/>
          </a:prstGeom>
        </p:spPr>
      </p:pic>
      <p:pic>
        <p:nvPicPr>
          <p:cNvPr id="16" name="Picture 15"/>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327055" y="2776481"/>
            <a:ext cx="254172" cy="208457"/>
          </a:xfrm>
          <a:prstGeom prst="rect">
            <a:avLst/>
          </a:prstGeom>
        </p:spPr>
      </p:pic>
      <p:pic>
        <p:nvPicPr>
          <p:cNvPr id="17" name="Picture 16"/>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13963" y="2769100"/>
            <a:ext cx="1704228" cy="250514"/>
          </a:xfrm>
          <a:prstGeom prst="rect">
            <a:avLst/>
          </a:prstGeom>
        </p:spPr>
      </p:pic>
      <p:pic>
        <p:nvPicPr>
          <p:cNvPr id="18" name="Picture 17"/>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038600" y="3551808"/>
            <a:ext cx="3377372" cy="303543"/>
          </a:xfrm>
          <a:prstGeom prst="rect">
            <a:avLst/>
          </a:prstGeom>
        </p:spPr>
      </p:pic>
    </p:spTree>
    <p:extLst>
      <p:ext uri="{BB962C8B-B14F-4D97-AF65-F5344CB8AC3E}">
        <p14:creationId xmlns:p14="http://schemas.microsoft.com/office/powerpoint/2010/main" val="4220106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Vectors</a:t>
            </a:r>
          </a:p>
          <a:p>
            <a:pPr marL="0" indent="0">
              <a:buNone/>
            </a:pPr>
            <a:r>
              <a:rPr lang="en-US" dirty="0"/>
              <a:t>Column vector:</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31</a:t>
            </a:fld>
            <a:endParaRPr lang="en-GB"/>
          </a:p>
        </p:txBody>
      </p:sp>
      <p:pic>
        <p:nvPicPr>
          <p:cNvPr id="10" name="Picture 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84989" y="2335514"/>
            <a:ext cx="3278629" cy="1093486"/>
          </a:xfrm>
          <a:prstGeom prst="rect">
            <a:avLst/>
          </a:prstGeom>
        </p:spPr>
      </p:pic>
      <p:pic>
        <p:nvPicPr>
          <p:cNvPr id="12" name="Picture 11"/>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784989" y="3882383"/>
            <a:ext cx="4608000" cy="1120915"/>
          </a:xfrm>
          <a:prstGeom prst="rect">
            <a:avLst/>
          </a:prstGeom>
        </p:spPr>
      </p:pic>
      <p:sp>
        <p:nvSpPr>
          <p:cNvPr id="9" name="Footer Placeholder 10">
            <a:extLst>
              <a:ext uri="{FF2B5EF4-FFF2-40B4-BE49-F238E27FC236}">
                <a16:creationId xmlns:a16="http://schemas.microsoft.com/office/drawing/2014/main" id="{7EB618A4-DD80-3A42-A161-F4F22ACF257D}"/>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3644664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Matrix multiplication </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32</a:t>
            </a:fld>
            <a:endParaRPr lang="en-GB"/>
          </a:p>
        </p:txBody>
      </p:sp>
      <p:grpSp>
        <p:nvGrpSpPr>
          <p:cNvPr id="7" name="Group 6">
            <a:extLst>
              <a:ext uri="{FF2B5EF4-FFF2-40B4-BE49-F238E27FC236}">
                <a16:creationId xmlns:a16="http://schemas.microsoft.com/office/drawing/2014/main" id="{75B4BFA9-8B7F-E249-9A0D-DB1D8F29F0CD}"/>
              </a:ext>
            </a:extLst>
          </p:cNvPr>
          <p:cNvGrpSpPr/>
          <p:nvPr/>
        </p:nvGrpSpPr>
        <p:grpSpPr>
          <a:xfrm>
            <a:off x="1711065" y="2620226"/>
            <a:ext cx="9135375" cy="2314318"/>
            <a:chOff x="1365076" y="2971944"/>
            <a:chExt cx="9135375" cy="2314318"/>
          </a:xfrm>
        </p:grpSpPr>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65076" y="2971944"/>
              <a:ext cx="2673524" cy="693943"/>
            </a:xfrm>
            <a:prstGeom prst="rect">
              <a:avLst/>
            </a:prstGeom>
          </p:spPr>
        </p:pic>
        <p:pic>
          <p:nvPicPr>
            <p:cNvPr id="10" name="Picture 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868639" y="4678402"/>
              <a:ext cx="472686" cy="150857"/>
            </a:xfrm>
            <a:prstGeom prst="rect">
              <a:avLst/>
            </a:prstGeom>
          </p:spPr>
        </p:pic>
        <p:pic>
          <p:nvPicPr>
            <p:cNvPr id="14" name="Picture 1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136943" y="4258757"/>
              <a:ext cx="7363508" cy="1027505"/>
            </a:xfrm>
            <a:prstGeom prst="rect">
              <a:avLst/>
            </a:prstGeom>
          </p:spPr>
        </p:pic>
      </p:grpSp>
      <p:sp>
        <p:nvSpPr>
          <p:cNvPr id="11" name="Footer Placeholder 10">
            <a:extLst>
              <a:ext uri="{FF2B5EF4-FFF2-40B4-BE49-F238E27FC236}">
                <a16:creationId xmlns:a16="http://schemas.microsoft.com/office/drawing/2014/main" id="{95E2D561-F904-1D46-9D5E-A1DC6BD9B60B}"/>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527982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Matrix multiplication </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33</a:t>
            </a:fld>
            <a:endParaRPr lang="en-GB"/>
          </a:p>
        </p:txBody>
      </p:sp>
      <p:pic>
        <p:nvPicPr>
          <p:cNvPr id="11" name="Picture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223335" y="2381735"/>
            <a:ext cx="3205484" cy="274286"/>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23335" y="3237355"/>
            <a:ext cx="3722971" cy="360228"/>
          </a:xfrm>
          <a:prstGeom prst="rect">
            <a:avLst/>
          </a:prstGeom>
        </p:spPr>
      </p:pic>
      <p:pic>
        <p:nvPicPr>
          <p:cNvPr id="21" name="Picture 2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47136" y="4089167"/>
            <a:ext cx="2271086" cy="1162972"/>
          </a:xfrm>
          <a:prstGeom prst="rect">
            <a:avLst/>
          </a:prstGeom>
        </p:spPr>
      </p:pic>
      <p:sp>
        <p:nvSpPr>
          <p:cNvPr id="10" name="Footer Placeholder 10">
            <a:extLst>
              <a:ext uri="{FF2B5EF4-FFF2-40B4-BE49-F238E27FC236}">
                <a16:creationId xmlns:a16="http://schemas.microsoft.com/office/drawing/2014/main" id="{96B19608-44D0-1F4E-A38A-32E90C9F5761}"/>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1664393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3" name="Content Placeholder 2"/>
          <p:cNvSpPr>
            <a:spLocks noGrp="1"/>
          </p:cNvSpPr>
          <p:nvPr>
            <p:ph idx="1"/>
          </p:nvPr>
        </p:nvSpPr>
        <p:spPr/>
        <p:txBody>
          <a:bodyPr>
            <a:normAutofit/>
          </a:bodyPr>
          <a:lstStyle/>
          <a:p>
            <a:pPr marL="0" indent="0">
              <a:buNone/>
            </a:pPr>
            <a:r>
              <a:rPr lang="en-US" dirty="0"/>
              <a:t>When we have     random variables                                           we can put them in a (column) </a:t>
            </a:r>
            <a:r>
              <a:rPr lang="en-US" dirty="0">
                <a:solidFill>
                  <a:srgbClr val="FF0000"/>
                </a:solidFill>
              </a:rPr>
              <a:t>vector      </a:t>
            </a:r>
            <a:r>
              <a:rPr lang="en-US" dirty="0"/>
              <a:t>.</a:t>
            </a:r>
            <a:endParaRPr lang="en-US" sz="2800" dirty="0"/>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34</a:t>
            </a:fld>
            <a:endParaRPr lang="en-GB"/>
          </a:p>
        </p:txBody>
      </p:sp>
      <p:pic>
        <p:nvPicPr>
          <p:cNvPr id="11" name="Picture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63543" y="1703637"/>
            <a:ext cx="2665143" cy="244724"/>
          </a:xfrm>
          <a:prstGeom prst="rect">
            <a:avLst/>
          </a:prstGeom>
        </p:spPr>
      </p:pic>
      <p:pic>
        <p:nvPicPr>
          <p:cNvPr id="9" name="Picture 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870864" y="1762753"/>
            <a:ext cx="197486" cy="138972"/>
          </a:xfrm>
          <a:prstGeom prst="rect">
            <a:avLst/>
          </a:prstGeom>
        </p:spPr>
      </p:pic>
      <p:pic>
        <p:nvPicPr>
          <p:cNvPr id="7"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10551" y="2030542"/>
            <a:ext cx="245028" cy="208457"/>
          </a:xfrm>
          <a:prstGeom prst="rect">
            <a:avLst/>
          </a:prstGeom>
        </p:spPr>
      </p:pic>
      <p:grpSp>
        <p:nvGrpSpPr>
          <p:cNvPr id="10" name="Group 9">
            <a:extLst>
              <a:ext uri="{FF2B5EF4-FFF2-40B4-BE49-F238E27FC236}">
                <a16:creationId xmlns:a16="http://schemas.microsoft.com/office/drawing/2014/main" id="{4869E9D6-3D9F-7341-ABB2-8D907EC1BC3D}"/>
              </a:ext>
            </a:extLst>
          </p:cNvPr>
          <p:cNvGrpSpPr/>
          <p:nvPr/>
        </p:nvGrpSpPr>
        <p:grpSpPr>
          <a:xfrm>
            <a:off x="5003427" y="2690459"/>
            <a:ext cx="2185145" cy="1696261"/>
            <a:chOff x="4232322" y="3061161"/>
            <a:chExt cx="2185145" cy="1696261"/>
          </a:xfrm>
        </p:grpSpPr>
        <p:pic>
          <p:nvPicPr>
            <p:cNvPr id="12" name="Picture 11"/>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232322" y="3061161"/>
              <a:ext cx="1733486" cy="1640229"/>
            </a:xfrm>
            <a:prstGeom prst="rect">
              <a:avLst/>
            </a:prstGeom>
          </p:spPr>
        </p:pic>
        <p:pic>
          <p:nvPicPr>
            <p:cNvPr id="8" name="Picture 7"/>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829124" y="4601079"/>
              <a:ext cx="588343" cy="156343"/>
            </a:xfrm>
            <a:prstGeom prst="rect">
              <a:avLst/>
            </a:prstGeom>
          </p:spPr>
        </p:pic>
      </p:grpSp>
      <p:sp>
        <p:nvSpPr>
          <p:cNvPr id="13" name="Footer Placeholder 10">
            <a:extLst>
              <a:ext uri="{FF2B5EF4-FFF2-40B4-BE49-F238E27FC236}">
                <a16:creationId xmlns:a16="http://schemas.microsoft.com/office/drawing/2014/main" id="{BBD953CF-E370-9147-842D-A87CFDD600CC}"/>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600726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CDF of the random vector </a:t>
            </a:r>
          </a:p>
          <a:p>
            <a:pPr marL="0" indent="0">
              <a:buNone/>
            </a:pPr>
            <a:endParaRPr lang="en-US" sz="2800" dirty="0">
              <a:solidFill>
                <a:schemeClr val="accent1"/>
              </a:solidFill>
            </a:endParaRPr>
          </a:p>
          <a:p>
            <a:pPr marL="0" indent="0">
              <a:buNone/>
            </a:pPr>
            <a:endParaRPr lang="en-US" sz="2800" dirty="0">
              <a:solidFill>
                <a:schemeClr val="accent1"/>
              </a:solidFill>
            </a:endParaRPr>
          </a:p>
          <a:p>
            <a:pPr marL="0" indent="0">
              <a:buNone/>
            </a:pPr>
            <a:endParaRPr lang="en-US" sz="2800" dirty="0">
              <a:solidFill>
                <a:schemeClr val="accent1"/>
              </a:solidFill>
            </a:endParaRPr>
          </a:p>
          <a:p>
            <a:pPr marL="0" indent="0">
              <a:buNone/>
            </a:pPr>
            <a:r>
              <a:rPr lang="en-US" sz="2800" dirty="0">
                <a:solidFill>
                  <a:schemeClr val="accent1"/>
                </a:solidFill>
              </a:rPr>
              <a:t>PDF of the random vector </a:t>
            </a:r>
          </a:p>
          <a:p>
            <a:pPr marL="0" indent="0">
              <a:buNone/>
            </a:pPr>
            <a:endParaRPr lang="en-US" sz="2800" dirty="0">
              <a:solidFill>
                <a:schemeClr val="accent1"/>
              </a:solidFill>
            </a:endParaRPr>
          </a:p>
          <a:p>
            <a:pPr marL="0" indent="0">
              <a:buNone/>
            </a:pPr>
            <a:endParaRPr lang="en-US"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35</a:t>
            </a:fld>
            <a:endParaRPr lang="en-GB"/>
          </a:p>
        </p:txBody>
      </p:sp>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879483" y="1696456"/>
            <a:ext cx="265448" cy="225829"/>
          </a:xfrm>
          <a:prstGeom prst="rect">
            <a:avLst/>
          </a:prstGeom>
        </p:spPr>
      </p:pic>
      <p:pic>
        <p:nvPicPr>
          <p:cNvPr id="9" name="Picture 8"/>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354648" y="2376642"/>
            <a:ext cx="6555429" cy="758857"/>
          </a:xfrm>
          <a:prstGeom prst="rect">
            <a:avLst/>
          </a:prstGeom>
        </p:spPr>
      </p:pic>
      <p:pic>
        <p:nvPicPr>
          <p:cNvPr id="13" name="Picture 12"/>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879483" y="3730131"/>
            <a:ext cx="265448" cy="225829"/>
          </a:xfrm>
          <a:prstGeom prst="rect">
            <a:avLst/>
          </a:prstGeom>
        </p:spPr>
      </p:pic>
      <p:pic>
        <p:nvPicPr>
          <p:cNvPr id="14" name="Picture 13"/>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354648" y="4509422"/>
            <a:ext cx="5251657" cy="316343"/>
          </a:xfrm>
          <a:prstGeom prst="rect">
            <a:avLst/>
          </a:prstGeom>
        </p:spPr>
      </p:pic>
      <p:sp>
        <p:nvSpPr>
          <p:cNvPr id="11" name="Footer Placeholder 10">
            <a:extLst>
              <a:ext uri="{FF2B5EF4-FFF2-40B4-BE49-F238E27FC236}">
                <a16:creationId xmlns:a16="http://schemas.microsoft.com/office/drawing/2014/main" id="{B3697E18-CD87-5241-92C4-B58B06950442}"/>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224856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Expectation:</a:t>
            </a:r>
          </a:p>
          <a:p>
            <a:pPr marL="0" indent="0">
              <a:buNone/>
            </a:pPr>
            <a:r>
              <a:rPr lang="en-US" dirty="0"/>
              <a:t>The </a:t>
            </a:r>
            <a:r>
              <a:rPr lang="en-US" dirty="0">
                <a:solidFill>
                  <a:srgbClr val="FF0000"/>
                </a:solidFill>
              </a:rPr>
              <a:t>expected value vector</a:t>
            </a:r>
            <a:r>
              <a:rPr lang="en-US" dirty="0"/>
              <a:t> or the </a:t>
            </a:r>
            <a:r>
              <a:rPr lang="en-US" dirty="0">
                <a:solidFill>
                  <a:srgbClr val="FF0000"/>
                </a:solidFill>
              </a:rPr>
              <a:t>mean vector</a:t>
            </a:r>
            <a:r>
              <a:rPr lang="en-US" dirty="0"/>
              <a:t> of the random vector       is defined as</a:t>
            </a:r>
            <a:endParaRPr lang="en-US"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36</a:t>
            </a:fld>
            <a:endParaRPr lang="en-GB"/>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539296" y="2210240"/>
            <a:ext cx="279771" cy="208457"/>
          </a:xfrm>
          <a:prstGeom prst="rect">
            <a:avLst/>
          </a:prstGeom>
        </p:spPr>
      </p:pic>
      <p:pic>
        <p:nvPicPr>
          <p:cNvPr id="10" name="Picture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409303" y="3096468"/>
            <a:ext cx="2254629" cy="1640229"/>
          </a:xfrm>
          <a:prstGeom prst="rect">
            <a:avLst/>
          </a:prstGeom>
        </p:spPr>
      </p:pic>
      <p:sp>
        <p:nvSpPr>
          <p:cNvPr id="9" name="Footer Placeholder 10">
            <a:extLst>
              <a:ext uri="{FF2B5EF4-FFF2-40B4-BE49-F238E27FC236}">
                <a16:creationId xmlns:a16="http://schemas.microsoft.com/office/drawing/2014/main" id="{84B21C2C-AE22-0B4F-B43D-60B28EB35605}"/>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1027440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random matrix</a:t>
            </a:r>
          </a:p>
          <a:p>
            <a:pPr marL="0" indent="0">
              <a:buNone/>
            </a:pPr>
            <a:endParaRPr lang="en-US"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37</a:t>
            </a:fld>
            <a:endParaRPr lang="en-GB"/>
          </a:p>
        </p:txBody>
      </p:sp>
      <p:pic>
        <p:nvPicPr>
          <p:cNvPr id="7" name="Picture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270155" y="2608885"/>
            <a:ext cx="4631771" cy="1640229"/>
          </a:xfrm>
          <a:prstGeom prst="rect">
            <a:avLst/>
          </a:prstGeom>
        </p:spPr>
      </p:pic>
      <p:sp>
        <p:nvSpPr>
          <p:cNvPr id="8" name="Footer Placeholder 10">
            <a:extLst>
              <a:ext uri="{FF2B5EF4-FFF2-40B4-BE49-F238E27FC236}">
                <a16:creationId xmlns:a16="http://schemas.microsoft.com/office/drawing/2014/main" id="{8BB3A29C-3A55-DD42-B1D6-0A65B473A1B2}"/>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1221797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Mean matrix of </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38</a:t>
            </a:fld>
            <a:endParaRPr lang="en-GB"/>
          </a:p>
        </p:txBody>
      </p:sp>
      <p:pic>
        <p:nvPicPr>
          <p:cNvPr id="9" name="Picture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929227" y="2608885"/>
            <a:ext cx="5681373" cy="1640229"/>
          </a:xfrm>
          <a:prstGeom prst="rect">
            <a:avLst/>
          </a:prstGeom>
        </p:spPr>
      </p:pic>
      <p:pic>
        <p:nvPicPr>
          <p:cNvPr id="10" name="Picture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358143" y="1705803"/>
            <a:ext cx="347657" cy="234514"/>
          </a:xfrm>
          <a:prstGeom prst="rect">
            <a:avLst/>
          </a:prstGeom>
        </p:spPr>
      </p:pic>
      <p:sp>
        <p:nvSpPr>
          <p:cNvPr id="11" name="Footer Placeholder 10">
            <a:extLst>
              <a:ext uri="{FF2B5EF4-FFF2-40B4-BE49-F238E27FC236}">
                <a16:creationId xmlns:a16="http://schemas.microsoft.com/office/drawing/2014/main" id="{C9D8F8C3-6ABD-1541-ADDF-7A04E78F97CC}"/>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2201622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3" name="Content Placeholder 2"/>
          <p:cNvSpPr>
            <a:spLocks noGrp="1"/>
          </p:cNvSpPr>
          <p:nvPr>
            <p:ph idx="1"/>
          </p:nvPr>
        </p:nvSpPr>
        <p:spPr>
          <a:xfrm>
            <a:off x="1073020" y="1959429"/>
            <a:ext cx="10582168" cy="4343048"/>
          </a:xfrm>
        </p:spPr>
        <p:txBody>
          <a:bodyPr>
            <a:normAutofit/>
          </a:bodyPr>
          <a:lstStyle/>
          <a:p>
            <a:pPr marL="0" indent="0">
              <a:buNone/>
            </a:pPr>
            <a:r>
              <a:rPr lang="en-US" sz="2800" dirty="0">
                <a:solidFill>
                  <a:schemeClr val="accent1"/>
                </a:solidFill>
              </a:rPr>
              <a:t>Linearity of expectation</a:t>
            </a:r>
            <a:endParaRPr lang="en-US" sz="36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39</a:t>
            </a:fld>
            <a:endParaRPr lang="en-GB"/>
          </a:p>
        </p:txBody>
      </p:sp>
      <p:pic>
        <p:nvPicPr>
          <p:cNvPr id="7" name="Picture 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864119" y="2470658"/>
            <a:ext cx="1958400" cy="270629"/>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83534" y="3209950"/>
            <a:ext cx="3402667" cy="199467"/>
          </a:xfrm>
          <a:prstGeom prst="rect">
            <a:avLst/>
          </a:prstGeom>
        </p:spPr>
      </p:pic>
      <p:pic>
        <p:nvPicPr>
          <p:cNvPr id="15" name="Picture 1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183535" y="3705924"/>
            <a:ext cx="5134171" cy="278248"/>
          </a:xfrm>
          <a:prstGeom prst="rect">
            <a:avLst/>
          </a:prstGeom>
        </p:spPr>
      </p:pic>
      <p:grpSp>
        <p:nvGrpSpPr>
          <p:cNvPr id="8" name="Group 7">
            <a:extLst>
              <a:ext uri="{FF2B5EF4-FFF2-40B4-BE49-F238E27FC236}">
                <a16:creationId xmlns:a16="http://schemas.microsoft.com/office/drawing/2014/main" id="{09494C90-6AE9-E34E-854D-FA9D08C4732A}"/>
              </a:ext>
            </a:extLst>
          </p:cNvPr>
          <p:cNvGrpSpPr/>
          <p:nvPr/>
        </p:nvGrpSpPr>
        <p:grpSpPr>
          <a:xfrm>
            <a:off x="3959314" y="4529511"/>
            <a:ext cx="4273372" cy="806671"/>
            <a:chOff x="4337228" y="4539875"/>
            <a:chExt cx="4273372" cy="806671"/>
          </a:xfrm>
        </p:grpSpPr>
        <p:pic>
          <p:nvPicPr>
            <p:cNvPr id="19" name="Picture 1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337228" y="4539875"/>
              <a:ext cx="4273372" cy="488229"/>
            </a:xfrm>
            <a:prstGeom prst="rect">
              <a:avLst/>
            </a:prstGeom>
          </p:spPr>
        </p:pic>
        <p:pic>
          <p:nvPicPr>
            <p:cNvPr id="20" name="Picture 1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6221233" y="5172832"/>
              <a:ext cx="732952" cy="173714"/>
            </a:xfrm>
            <a:prstGeom prst="rect">
              <a:avLst/>
            </a:prstGeom>
          </p:spPr>
        </p:pic>
      </p:grpSp>
      <p:sp>
        <p:nvSpPr>
          <p:cNvPr id="12" name="Footer Placeholder 10">
            <a:extLst>
              <a:ext uri="{FF2B5EF4-FFF2-40B4-BE49-F238E27FC236}">
                <a16:creationId xmlns:a16="http://schemas.microsoft.com/office/drawing/2014/main" id="{7AE5E0E6-2CF3-4B48-A04E-32C763BD9058}"/>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4029685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635" y="653842"/>
            <a:ext cx="10597165" cy="755779"/>
          </a:xfrm>
        </p:spPr>
        <p:txBody>
          <a:bodyPr/>
          <a:lstStyle/>
          <a:p>
            <a:r>
              <a:rPr lang="en-US" b="1" dirty="0"/>
              <a:t>Prior Learning</a:t>
            </a:r>
          </a:p>
        </p:txBody>
      </p:sp>
      <p:sp>
        <p:nvSpPr>
          <p:cNvPr id="4" name="Date Placeholder 3">
            <a:extLst>
              <a:ext uri="{FF2B5EF4-FFF2-40B4-BE49-F238E27FC236}">
                <a16:creationId xmlns:a16="http://schemas.microsoft.com/office/drawing/2014/main" id="{25C25257-8F68-413D-9DFF-D590CD0C824B}"/>
              </a:ext>
            </a:extLst>
          </p:cNvPr>
          <p:cNvSpPr>
            <a:spLocks noGrp="1"/>
          </p:cNvSpPr>
          <p:nvPr>
            <p:ph type="dt" sz="half" idx="10"/>
          </p:nvPr>
        </p:nvSpPr>
        <p:spPr/>
        <p:txBody>
          <a:bodyPr/>
          <a:lstStyle/>
          <a:p>
            <a:r>
              <a:rPr lang="en-US"/>
              <a:t>Chapter 6</a:t>
            </a:r>
            <a:endParaRPr lang="en-GB"/>
          </a:p>
        </p:txBody>
      </p:sp>
      <p:sp>
        <p:nvSpPr>
          <p:cNvPr id="6" name="Slide Number Placeholder 5">
            <a:extLst>
              <a:ext uri="{FF2B5EF4-FFF2-40B4-BE49-F238E27FC236}">
                <a16:creationId xmlns:a16="http://schemas.microsoft.com/office/drawing/2014/main" id="{4EB66100-B6C8-4622-8095-3D942BC7AC65}"/>
              </a:ext>
            </a:extLst>
          </p:cNvPr>
          <p:cNvSpPr>
            <a:spLocks noGrp="1"/>
          </p:cNvSpPr>
          <p:nvPr>
            <p:ph type="sldNum" sz="quarter" idx="12"/>
          </p:nvPr>
        </p:nvSpPr>
        <p:spPr/>
        <p:txBody>
          <a:bodyPr/>
          <a:lstStyle/>
          <a:p>
            <a:fld id="{953FA840-7BA5-48A8-BEB4-818C152EB02B}" type="slidenum">
              <a:rPr lang="en-GB" smtClean="0"/>
              <a:t>4</a:t>
            </a:fld>
            <a:endParaRPr lang="en-GB"/>
          </a:p>
        </p:txBody>
      </p:sp>
      <p:sp>
        <p:nvSpPr>
          <p:cNvPr id="7" name="Content Placeholder 2">
            <a:extLst>
              <a:ext uri="{FF2B5EF4-FFF2-40B4-BE49-F238E27FC236}">
                <a16:creationId xmlns:a16="http://schemas.microsoft.com/office/drawing/2014/main" id="{E5A4B4CF-6241-0847-A12E-5468C6CB3A9F}"/>
              </a:ext>
            </a:extLst>
          </p:cNvPr>
          <p:cNvSpPr>
            <a:spLocks noGrp="1"/>
          </p:cNvSpPr>
          <p:nvPr>
            <p:ph idx="1"/>
          </p:nvPr>
        </p:nvSpPr>
        <p:spPr>
          <a:xfrm>
            <a:off x="756635" y="1593669"/>
            <a:ext cx="10280779" cy="4343048"/>
          </a:xfrm>
        </p:spPr>
        <p:txBody>
          <a:bodyPr>
            <a:normAutofit/>
          </a:bodyPr>
          <a:lstStyle/>
          <a:p>
            <a:r>
              <a:rPr lang="en-US" b="1" dirty="0"/>
              <a:t>Basic Concepts</a:t>
            </a:r>
          </a:p>
          <a:p>
            <a:r>
              <a:rPr lang="en-US" dirty="0"/>
              <a:t>Counting Methods</a:t>
            </a:r>
          </a:p>
          <a:p>
            <a:r>
              <a:rPr lang="en-US" dirty="0"/>
              <a:t>Random Variables</a:t>
            </a:r>
          </a:p>
          <a:p>
            <a:r>
              <a:rPr lang="en-US" dirty="0"/>
              <a:t>Access to the online textbook: </a:t>
            </a:r>
            <a:r>
              <a:rPr lang="en-US" dirty="0">
                <a:hlinkClick r:id="rId3"/>
              </a:rPr>
              <a:t>https://www.probabilitycourse.com/</a:t>
            </a:r>
            <a:r>
              <a:rPr lang="en-US" dirty="0"/>
              <a:t> </a:t>
            </a:r>
          </a:p>
        </p:txBody>
      </p:sp>
      <p:sp>
        <p:nvSpPr>
          <p:cNvPr id="8" name="Footer Placeholder 10">
            <a:extLst>
              <a:ext uri="{FF2B5EF4-FFF2-40B4-BE49-F238E27FC236}">
                <a16:creationId xmlns:a16="http://schemas.microsoft.com/office/drawing/2014/main" id="{381DE907-5A27-4046-8F49-F87287E2ECC6}"/>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11547790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3" name="Content Placeholder 2"/>
          <p:cNvSpPr>
            <a:spLocks noGrp="1"/>
          </p:cNvSpPr>
          <p:nvPr>
            <p:ph idx="1"/>
          </p:nvPr>
        </p:nvSpPr>
        <p:spPr>
          <a:xfrm>
            <a:off x="838200" y="1588726"/>
            <a:ext cx="10582168" cy="4343048"/>
          </a:xfrm>
        </p:spPr>
        <p:txBody>
          <a:bodyPr>
            <a:normAutofit/>
          </a:bodyPr>
          <a:lstStyle/>
          <a:p>
            <a:pPr marL="0" indent="0">
              <a:buNone/>
            </a:pPr>
            <a:r>
              <a:rPr lang="en-US" sz="2800" dirty="0">
                <a:solidFill>
                  <a:schemeClr val="accent1"/>
                </a:solidFill>
              </a:rPr>
              <a:t>Linearity of expectation</a:t>
            </a:r>
          </a:p>
          <a:p>
            <a:pPr marL="0" indent="0">
              <a:buNone/>
            </a:pPr>
            <a:endParaRPr lang="en-US" sz="2800" dirty="0">
              <a:solidFill>
                <a:schemeClr val="accent1"/>
              </a:solidFill>
            </a:endParaRPr>
          </a:p>
          <a:p>
            <a:pPr marL="0" indent="0">
              <a:buNone/>
            </a:pPr>
            <a:endParaRPr lang="en-US" sz="2800" dirty="0">
              <a:solidFill>
                <a:schemeClr val="accent1"/>
              </a:solidFill>
            </a:endParaRPr>
          </a:p>
          <a:p>
            <a:pPr marL="0" indent="0">
              <a:buNone/>
            </a:pPr>
            <a:endParaRPr lang="en-US" sz="2800" dirty="0">
              <a:solidFill>
                <a:schemeClr val="accent1"/>
              </a:solidFill>
            </a:endParaRPr>
          </a:p>
          <a:p>
            <a:pPr marL="0" indent="0">
              <a:buNone/>
            </a:pPr>
            <a:r>
              <a:rPr lang="en-US" dirty="0"/>
              <a:t>Also, if                                    are     -dimensional random vectors, then we have</a:t>
            </a:r>
            <a:endParaRPr lang="en-US" sz="36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40</a:t>
            </a:fld>
            <a:endParaRPr lang="en-GB"/>
          </a:p>
        </p:txBody>
      </p:sp>
      <p:grpSp>
        <p:nvGrpSpPr>
          <p:cNvPr id="7" name="Group 6">
            <a:extLst>
              <a:ext uri="{FF2B5EF4-FFF2-40B4-BE49-F238E27FC236}">
                <a16:creationId xmlns:a16="http://schemas.microsoft.com/office/drawing/2014/main" id="{CCB8825E-9D0A-B947-A32C-CFF0AC84082D}"/>
              </a:ext>
            </a:extLst>
          </p:cNvPr>
          <p:cNvGrpSpPr/>
          <p:nvPr/>
        </p:nvGrpSpPr>
        <p:grpSpPr>
          <a:xfrm>
            <a:off x="3707633" y="2249041"/>
            <a:ext cx="3771088" cy="1009706"/>
            <a:chOff x="2864654" y="2333068"/>
            <a:chExt cx="3771088" cy="1009706"/>
          </a:xfrm>
        </p:grpSpPr>
        <p:pic>
          <p:nvPicPr>
            <p:cNvPr id="11" name="Picture 10"/>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864654" y="3155615"/>
              <a:ext cx="659657" cy="156343"/>
            </a:xfrm>
            <a:prstGeom prst="rect">
              <a:avLst/>
            </a:prstGeom>
          </p:spPr>
        </p:pic>
        <p:pic>
          <p:nvPicPr>
            <p:cNvPr id="8" name="Picture 7"/>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423694" y="2333068"/>
              <a:ext cx="2437486" cy="254172"/>
            </a:xfrm>
            <a:prstGeom prst="rect">
              <a:avLst/>
            </a:prstGeom>
          </p:spPr>
        </p:pic>
        <p:pic>
          <p:nvPicPr>
            <p:cNvPr id="9" name="Picture 8"/>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rot="16200000">
              <a:off x="3573708" y="2577031"/>
              <a:ext cx="155435" cy="363413"/>
            </a:xfrm>
            <a:prstGeom prst="rect">
              <a:avLst/>
            </a:prstGeom>
          </p:spPr>
        </p:pic>
        <p:pic>
          <p:nvPicPr>
            <p:cNvPr id="14" name="Picture 13"/>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rot="16200000">
              <a:off x="4858876" y="2552008"/>
              <a:ext cx="155435" cy="363413"/>
            </a:xfrm>
            <a:prstGeom prst="rect">
              <a:avLst/>
            </a:prstGeom>
          </p:spPr>
        </p:pic>
        <p:pic>
          <p:nvPicPr>
            <p:cNvPr id="12" name="Picture 11"/>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tretch>
              <a:fillRect/>
            </a:stretch>
          </p:blipFill>
          <p:spPr>
            <a:xfrm>
              <a:off x="3995888" y="3175451"/>
              <a:ext cx="703543" cy="127543"/>
            </a:xfrm>
            <a:prstGeom prst="rect">
              <a:avLst/>
            </a:prstGeom>
          </p:spPr>
        </p:pic>
        <p:pic>
          <p:nvPicPr>
            <p:cNvPr id="13" name="Picture 12"/>
            <p:cNvPicPr>
              <a:picLocks noChangeAspect="1"/>
            </p:cNvPicPr>
            <p:nvPr>
              <p:custDataLst>
                <p:tags r:id="rId9"/>
              </p:custDataLst>
            </p:nvPr>
          </p:nvPicPr>
          <p:blipFill>
            <a:blip r:embed="rId17" cstate="print">
              <a:extLst>
                <a:ext uri="{28A0092B-C50C-407E-A947-70E740481C1C}">
                  <a14:useLocalDpi xmlns:a14="http://schemas.microsoft.com/office/drawing/2010/main" val="0"/>
                </a:ext>
              </a:extLst>
            </a:blip>
            <a:stretch>
              <a:fillRect/>
            </a:stretch>
          </p:blipFill>
          <p:spPr>
            <a:xfrm>
              <a:off x="5004834" y="3186431"/>
              <a:ext cx="588343" cy="156343"/>
            </a:xfrm>
            <a:prstGeom prst="rect">
              <a:avLst/>
            </a:prstGeom>
          </p:spPr>
        </p:pic>
        <p:pic>
          <p:nvPicPr>
            <p:cNvPr id="18" name="Picture 17"/>
            <p:cNvPicPr>
              <a:picLocks noChangeAspect="1"/>
            </p:cNvPicPr>
            <p:nvPr>
              <p:custDataLst>
                <p:tags r:id="rId10"/>
              </p:custDataLst>
            </p:nvPr>
          </p:nvPicPr>
          <p:blipFill>
            <a:blip r:embed="rId13" cstate="print">
              <a:extLst>
                <a:ext uri="{28A0092B-C50C-407E-A947-70E740481C1C}">
                  <a14:useLocalDpi xmlns:a14="http://schemas.microsoft.com/office/drawing/2010/main" val="0"/>
                </a:ext>
              </a:extLst>
            </a:blip>
            <a:stretch>
              <a:fillRect/>
            </a:stretch>
          </p:blipFill>
          <p:spPr>
            <a:xfrm>
              <a:off x="5976085" y="3101023"/>
              <a:ext cx="659657" cy="156343"/>
            </a:xfrm>
            <a:prstGeom prst="rect">
              <a:avLst/>
            </a:prstGeom>
          </p:spPr>
        </p:pic>
        <p:cxnSp>
          <p:nvCxnSpPr>
            <p:cNvPr id="22" name="Straight Arrow Connector 21"/>
            <p:cNvCxnSpPr/>
            <p:nvPr/>
          </p:nvCxnSpPr>
          <p:spPr>
            <a:xfrm flipH="1">
              <a:off x="3264030" y="2899261"/>
              <a:ext cx="323850" cy="20176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H="1">
              <a:off x="4413380" y="2642369"/>
              <a:ext cx="96204" cy="42101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a:off x="4971695" y="2861358"/>
              <a:ext cx="254485" cy="23966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p:cNvCxnSpPr/>
            <p:nvPr/>
          </p:nvCxnSpPr>
          <p:spPr>
            <a:xfrm>
              <a:off x="5688291" y="2657856"/>
              <a:ext cx="617622" cy="38499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pic>
        <p:nvPicPr>
          <p:cNvPr id="30" name="Picture 29"/>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1976411" y="3741514"/>
            <a:ext cx="2125638" cy="255848"/>
          </a:xfrm>
          <a:prstGeom prst="rect">
            <a:avLst/>
          </a:prstGeom>
        </p:spPr>
      </p:pic>
      <p:pic>
        <p:nvPicPr>
          <p:cNvPr id="31" name="Picture 30"/>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4771179" y="3793560"/>
            <a:ext cx="197486" cy="138972"/>
          </a:xfrm>
          <a:prstGeom prst="rect">
            <a:avLst/>
          </a:prstGeom>
        </p:spPr>
      </p:pic>
      <p:pic>
        <p:nvPicPr>
          <p:cNvPr id="32" name="Picture 31"/>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2177802" y="4571955"/>
            <a:ext cx="7528228" cy="303543"/>
          </a:xfrm>
          <a:prstGeom prst="rect">
            <a:avLst/>
          </a:prstGeom>
        </p:spPr>
      </p:pic>
      <p:sp>
        <p:nvSpPr>
          <p:cNvPr id="21" name="Footer Placeholder 10">
            <a:extLst>
              <a:ext uri="{FF2B5EF4-FFF2-40B4-BE49-F238E27FC236}">
                <a16:creationId xmlns:a16="http://schemas.microsoft.com/office/drawing/2014/main" id="{D7D62A07-3688-3C4E-837B-ABAB0359DFD6}"/>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242102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Correlation and Covariance Matrix</a:t>
            </a:r>
          </a:p>
          <a:p>
            <a:pPr marL="0" indent="0">
              <a:buNone/>
            </a:pPr>
            <a:endParaRPr lang="en-US" sz="28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41</a:t>
            </a:fld>
            <a:endParaRPr lang="en-GB"/>
          </a:p>
        </p:txBody>
      </p:sp>
      <p:pic>
        <p:nvPicPr>
          <p:cNvPr id="10" name="Picture 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1427" y="2611338"/>
            <a:ext cx="1254095" cy="1366857"/>
          </a:xfrm>
          <a:prstGeom prst="rect">
            <a:avLst/>
          </a:prstGeom>
        </p:spPr>
      </p:pic>
      <p:pic>
        <p:nvPicPr>
          <p:cNvPr id="12" name="Picture 11"/>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577156" y="2651544"/>
            <a:ext cx="3212191" cy="1366857"/>
          </a:xfrm>
          <a:prstGeom prst="rect">
            <a:avLst/>
          </a:prstGeom>
        </p:spPr>
      </p:pic>
      <p:sp>
        <p:nvSpPr>
          <p:cNvPr id="16" name="Oval 15"/>
          <p:cNvSpPr/>
          <p:nvPr/>
        </p:nvSpPr>
        <p:spPr>
          <a:xfrm>
            <a:off x="6647670" y="2586227"/>
            <a:ext cx="425543" cy="35632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630650" y="3134867"/>
            <a:ext cx="425543" cy="35632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171670" y="3157727"/>
            <a:ext cx="425543" cy="35632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10">
            <a:extLst>
              <a:ext uri="{FF2B5EF4-FFF2-40B4-BE49-F238E27FC236}">
                <a16:creationId xmlns:a16="http://schemas.microsoft.com/office/drawing/2014/main" id="{ECADED82-DEC3-1A49-8C17-2D8EE5DD8751}"/>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80332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Correlation and Covariance Matrix</a:t>
            </a:r>
          </a:p>
          <a:p>
            <a:pPr marL="0" indent="0">
              <a:buNone/>
            </a:pPr>
            <a:r>
              <a:rPr lang="en-US" dirty="0"/>
              <a:t>For a random vector      , we define the </a:t>
            </a:r>
            <a:r>
              <a:rPr lang="en-US" dirty="0">
                <a:solidFill>
                  <a:srgbClr val="FF0000"/>
                </a:solidFill>
              </a:rPr>
              <a:t>correlation matrix</a:t>
            </a:r>
            <a:r>
              <a:rPr lang="en-US" dirty="0"/>
              <a:t>,         , as</a:t>
            </a:r>
            <a:endParaRPr lang="en-US" sz="2800" dirty="0">
              <a:solidFill>
                <a:schemeClr val="accent1"/>
              </a:solidFill>
            </a:endParaRPr>
          </a:p>
          <a:p>
            <a:pPr marL="0" indent="0">
              <a:buNone/>
            </a:pPr>
            <a:endParaRPr lang="en-US" sz="28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42</a:t>
            </a:fld>
            <a:endParaRPr lang="en-GB"/>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582311" y="2216350"/>
            <a:ext cx="245028" cy="208457"/>
          </a:xfrm>
          <a:prstGeom prst="rect">
            <a:avLst/>
          </a:prstGeom>
        </p:spPr>
      </p:pic>
      <p:pic>
        <p:nvPicPr>
          <p:cNvPr id="9" name="Picture 8"/>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310439" y="2196836"/>
            <a:ext cx="446171" cy="256000"/>
          </a:xfrm>
          <a:prstGeom prst="rect">
            <a:avLst/>
          </a:prstGeom>
        </p:spPr>
      </p:pic>
      <p:grpSp>
        <p:nvGrpSpPr>
          <p:cNvPr id="8" name="Group 7">
            <a:extLst>
              <a:ext uri="{FF2B5EF4-FFF2-40B4-BE49-F238E27FC236}">
                <a16:creationId xmlns:a16="http://schemas.microsoft.com/office/drawing/2014/main" id="{EDC0A3D3-D39C-E045-974E-695A128C2793}"/>
              </a:ext>
            </a:extLst>
          </p:cNvPr>
          <p:cNvGrpSpPr/>
          <p:nvPr/>
        </p:nvGrpSpPr>
        <p:grpSpPr>
          <a:xfrm>
            <a:off x="1285821" y="2890439"/>
            <a:ext cx="10067979" cy="3003429"/>
            <a:chOff x="1314321" y="3059566"/>
            <a:chExt cx="10067979" cy="3003429"/>
          </a:xfrm>
        </p:grpSpPr>
        <p:pic>
          <p:nvPicPr>
            <p:cNvPr id="14" name="Picture 13"/>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314321" y="3059566"/>
              <a:ext cx="7369143" cy="3003429"/>
            </a:xfrm>
            <a:prstGeom prst="rect">
              <a:avLst/>
            </a:prstGeom>
          </p:spPr>
        </p:pic>
        <p:pic>
          <p:nvPicPr>
            <p:cNvPr id="19" name="Picture 18"/>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768967" y="5219700"/>
              <a:ext cx="2613333" cy="262095"/>
            </a:xfrm>
            <a:prstGeom prst="rect">
              <a:avLst/>
            </a:prstGeom>
          </p:spPr>
        </p:pic>
      </p:grpSp>
      <p:sp>
        <p:nvSpPr>
          <p:cNvPr id="12" name="Footer Placeholder 10">
            <a:extLst>
              <a:ext uri="{FF2B5EF4-FFF2-40B4-BE49-F238E27FC236}">
                <a16:creationId xmlns:a16="http://schemas.microsoft.com/office/drawing/2014/main" id="{91D652E0-9229-4E47-BA40-E48F1EDC8AA1}"/>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4241479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3" name="Content Placeholder 2"/>
          <p:cNvSpPr>
            <a:spLocks noGrp="1"/>
          </p:cNvSpPr>
          <p:nvPr>
            <p:ph idx="1"/>
          </p:nvPr>
        </p:nvSpPr>
        <p:spPr/>
        <p:txBody>
          <a:bodyPr>
            <a:normAutofit/>
          </a:bodyPr>
          <a:lstStyle/>
          <a:p>
            <a:pPr marL="0" indent="0">
              <a:buNone/>
            </a:pPr>
            <a:r>
              <a:rPr lang="en-US" dirty="0">
                <a:solidFill>
                  <a:schemeClr val="accent1"/>
                </a:solidFill>
              </a:rPr>
              <a:t>Covariance</a:t>
            </a:r>
            <a:endParaRPr lang="en-US" sz="28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43</a:t>
            </a:fld>
            <a:endParaRPr lang="en-GB"/>
          </a:p>
        </p:txBody>
      </p:sp>
      <p:pic>
        <p:nvPicPr>
          <p:cNvPr id="7" name="Picture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085789" y="2308312"/>
            <a:ext cx="5785600" cy="303543"/>
          </a:xfrm>
          <a:prstGeom prst="rect">
            <a:avLst/>
          </a:prstGeom>
        </p:spPr>
      </p:pic>
      <p:sp>
        <p:nvSpPr>
          <p:cNvPr id="8" name="Footer Placeholder 10">
            <a:extLst>
              <a:ext uri="{FF2B5EF4-FFF2-40B4-BE49-F238E27FC236}">
                <a16:creationId xmlns:a16="http://schemas.microsoft.com/office/drawing/2014/main" id="{FF40AC59-1CB0-9D46-A27E-39E2103AE2E7}"/>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2018680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3" name="Content Placeholder 2"/>
          <p:cNvSpPr>
            <a:spLocks noGrp="1"/>
          </p:cNvSpPr>
          <p:nvPr>
            <p:ph idx="1"/>
          </p:nvPr>
        </p:nvSpPr>
        <p:spPr/>
        <p:txBody>
          <a:bodyPr>
            <a:normAutofit/>
          </a:bodyPr>
          <a:lstStyle/>
          <a:p>
            <a:pPr marL="0" indent="0">
              <a:buNone/>
            </a:pPr>
            <a:r>
              <a:rPr lang="en-US" dirty="0"/>
              <a:t>The</a:t>
            </a:r>
            <a:r>
              <a:rPr lang="en-US" b="0" dirty="0"/>
              <a:t> </a:t>
            </a:r>
            <a:r>
              <a:rPr lang="en-US" dirty="0">
                <a:solidFill>
                  <a:srgbClr val="FF0000"/>
                </a:solidFill>
              </a:rPr>
              <a:t>covariance matrix</a:t>
            </a:r>
            <a:r>
              <a:rPr lang="en-US" b="0" dirty="0"/>
              <a:t>,          , </a:t>
            </a:r>
            <a:r>
              <a:rPr lang="en-US" dirty="0"/>
              <a:t>is defined as</a:t>
            </a:r>
          </a:p>
          <a:p>
            <a:pPr marL="0" indent="0">
              <a:buNone/>
            </a:pPr>
            <a:endParaRPr lang="en-US" sz="28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44</a:t>
            </a:fld>
            <a:endParaRPr lang="en-GB"/>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918465" y="1707776"/>
            <a:ext cx="429714" cy="257829"/>
          </a:xfrm>
          <a:prstGeom prst="rect">
            <a:avLst/>
          </a:prstGeom>
        </p:spPr>
      </p:pic>
      <p:pic>
        <p:nvPicPr>
          <p:cNvPr id="13" name="Picture 1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181787" y="2393287"/>
            <a:ext cx="10514742" cy="3377828"/>
          </a:xfrm>
          <a:prstGeom prst="rect">
            <a:avLst/>
          </a:prstGeom>
        </p:spPr>
      </p:pic>
      <p:sp>
        <p:nvSpPr>
          <p:cNvPr id="9" name="Footer Placeholder 10">
            <a:extLst>
              <a:ext uri="{FF2B5EF4-FFF2-40B4-BE49-F238E27FC236}">
                <a16:creationId xmlns:a16="http://schemas.microsoft.com/office/drawing/2014/main" id="{3C8C8CF9-60E5-B643-A5BD-D1EF20268986}"/>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509799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3" name="Content Placeholder 2"/>
          <p:cNvSpPr>
            <a:spLocks noGrp="1"/>
          </p:cNvSpPr>
          <p:nvPr>
            <p:ph idx="1"/>
          </p:nvPr>
        </p:nvSpPr>
        <p:spPr/>
        <p:txBody>
          <a:bodyPr>
            <a:normAutofit/>
          </a:bodyPr>
          <a:lstStyle/>
          <a:p>
            <a:pPr marL="0" indent="0">
              <a:buNone/>
            </a:pPr>
            <a:r>
              <a:rPr lang="en-US" dirty="0"/>
              <a:t> </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45</a:t>
            </a:fld>
            <a:endParaRPr lang="en-GB"/>
          </a:p>
        </p:txBody>
      </p:sp>
      <p:pic>
        <p:nvPicPr>
          <p:cNvPr id="7" name="Picture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192228" y="1978112"/>
            <a:ext cx="5807543" cy="341943"/>
          </a:xfrm>
          <a:prstGeom prst="rect">
            <a:avLst/>
          </a:prstGeom>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192228" y="2856856"/>
            <a:ext cx="3642514" cy="318171"/>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289761" y="3784964"/>
            <a:ext cx="1098667" cy="288000"/>
          </a:xfrm>
          <a:prstGeom prst="rect">
            <a:avLst/>
          </a:prstGeom>
        </p:spPr>
      </p:pic>
      <p:cxnSp>
        <p:nvCxnSpPr>
          <p:cNvPr id="16" name="Straight Arrow Connector 15"/>
          <p:cNvCxnSpPr/>
          <p:nvPr/>
        </p:nvCxnSpPr>
        <p:spPr>
          <a:xfrm>
            <a:off x="4839094" y="3273511"/>
            <a:ext cx="0" cy="406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Footer Placeholder 10">
            <a:extLst>
              <a:ext uri="{FF2B5EF4-FFF2-40B4-BE49-F238E27FC236}">
                <a16:creationId xmlns:a16="http://schemas.microsoft.com/office/drawing/2014/main" id="{4D4676D5-9085-5B4A-9BF6-C32E92A2DEBE}"/>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3917615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46</a:t>
            </a:fld>
            <a:endParaRPr lang="en-GB"/>
          </a:p>
        </p:txBody>
      </p:sp>
      <p:sp>
        <p:nvSpPr>
          <p:cNvPr id="20" name="Content Placeholder 2"/>
          <p:cNvSpPr>
            <a:spLocks noGrp="1"/>
          </p:cNvSpPr>
          <p:nvPr>
            <p:ph idx="1"/>
          </p:nvPr>
        </p:nvSpPr>
        <p:spPr>
          <a:xfrm>
            <a:off x="1073020" y="1959429"/>
            <a:ext cx="10280779" cy="4343048"/>
          </a:xfrm>
        </p:spPr>
        <p:txBody>
          <a:bodyPr>
            <a:normAutofit/>
          </a:bodyPr>
          <a:lstStyle/>
          <a:p>
            <a:pPr marL="0" indent="0">
              <a:buNone/>
            </a:pPr>
            <a:r>
              <a:rPr lang="en-US" dirty="0"/>
              <a:t> </a:t>
            </a:r>
          </a:p>
        </p:txBody>
      </p:sp>
      <p:pic>
        <p:nvPicPr>
          <p:cNvPr id="7" name="Picture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59517" y="1959429"/>
            <a:ext cx="9428114" cy="1746286"/>
          </a:xfrm>
          <a:prstGeom prst="rect">
            <a:avLst/>
          </a:prstGeom>
        </p:spPr>
      </p:pic>
      <p:sp>
        <p:nvSpPr>
          <p:cNvPr id="8" name="Footer Placeholder 10">
            <a:extLst>
              <a:ext uri="{FF2B5EF4-FFF2-40B4-BE49-F238E27FC236}">
                <a16:creationId xmlns:a16="http://schemas.microsoft.com/office/drawing/2014/main" id="{C25CDBAF-4CCD-E944-8012-699B65A20B35}"/>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397792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47</a:t>
            </a:fld>
            <a:endParaRPr lang="en-GB"/>
          </a:p>
        </p:txBody>
      </p:sp>
      <p:sp>
        <p:nvSpPr>
          <p:cNvPr id="20" name="Content Placeholder 2"/>
          <p:cNvSpPr>
            <a:spLocks noGrp="1"/>
          </p:cNvSpPr>
          <p:nvPr>
            <p:ph idx="1"/>
          </p:nvPr>
        </p:nvSpPr>
        <p:spPr>
          <a:xfrm>
            <a:off x="838200" y="1601083"/>
            <a:ext cx="10280779" cy="4343048"/>
          </a:xfrm>
        </p:spPr>
        <p:txBody>
          <a:bodyPr>
            <a:normAutofit/>
          </a:bodyPr>
          <a:lstStyle/>
          <a:p>
            <a:pPr marL="0" indent="0">
              <a:buNone/>
            </a:pPr>
            <a:r>
              <a:rPr lang="en-US" sz="2800" dirty="0"/>
              <a:t>Example</a:t>
            </a:r>
            <a:r>
              <a:rPr lang="en-US" dirty="0"/>
              <a:t>. Let       be an     -dimensional random vector and the random vector      be defined as</a:t>
            </a:r>
          </a:p>
          <a:p>
            <a:pPr marL="0" indent="0">
              <a:buNone/>
            </a:pPr>
            <a:endParaRPr lang="en-US" dirty="0"/>
          </a:p>
          <a:p>
            <a:pPr marL="0" indent="0">
              <a:buNone/>
            </a:pPr>
            <a:r>
              <a:rPr lang="en-US" dirty="0"/>
              <a:t>where      is a fixed      by     matrix and     is a fixed    -dimensional vector. Show that</a:t>
            </a:r>
          </a:p>
        </p:txBody>
      </p:sp>
      <p:pic>
        <p:nvPicPr>
          <p:cNvPr id="7" name="Picture 6"/>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2838581" y="1749856"/>
            <a:ext cx="245028" cy="208457"/>
          </a:xfrm>
          <a:prstGeom prst="rect">
            <a:avLst/>
          </a:prstGeom>
        </p:spPr>
      </p:pic>
      <p:pic>
        <p:nvPicPr>
          <p:cNvPr id="8" name="Picture 7"/>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019680" y="1806641"/>
            <a:ext cx="197486" cy="138972"/>
          </a:xfrm>
          <a:prstGeom prst="rect">
            <a:avLst/>
          </a:prstGeom>
        </p:spPr>
      </p:pic>
      <p:pic>
        <p:nvPicPr>
          <p:cNvPr id="9" name="Picture 8"/>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10873951" y="1749857"/>
            <a:ext cx="252342" cy="208457"/>
          </a:xfrm>
          <a:prstGeom prst="rect">
            <a:avLst/>
          </a:prstGeom>
        </p:spPr>
      </p:pic>
      <p:pic>
        <p:nvPicPr>
          <p:cNvPr id="11" name="Picture 10"/>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4787093" y="2408661"/>
            <a:ext cx="1958400" cy="270629"/>
          </a:xfrm>
          <a:prstGeom prst="rect">
            <a:avLst/>
          </a:prstGeom>
        </p:spPr>
      </p:pic>
      <p:pic>
        <p:nvPicPr>
          <p:cNvPr id="16" name="Picture 15"/>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1809809" y="2981755"/>
            <a:ext cx="241371" cy="213943"/>
          </a:xfrm>
          <a:prstGeom prst="rect">
            <a:avLst/>
          </a:prstGeom>
        </p:spPr>
      </p:pic>
      <p:pic>
        <p:nvPicPr>
          <p:cNvPr id="17" name="Picture 16"/>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3307583" y="3056727"/>
            <a:ext cx="294400" cy="138972"/>
          </a:xfrm>
          <a:prstGeom prst="rect">
            <a:avLst/>
          </a:prstGeom>
        </p:spPr>
      </p:pic>
      <p:pic>
        <p:nvPicPr>
          <p:cNvPr id="18" name="Picture 17"/>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tretch>
            <a:fillRect/>
          </a:stretch>
        </p:blipFill>
        <p:spPr>
          <a:xfrm>
            <a:off x="4042737" y="3076026"/>
            <a:ext cx="197486" cy="138972"/>
          </a:xfrm>
          <a:prstGeom prst="rect">
            <a:avLst/>
          </a:prstGeom>
        </p:spPr>
      </p:pic>
      <p:pic>
        <p:nvPicPr>
          <p:cNvPr id="21" name="Picture 20"/>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5766294" y="3001471"/>
            <a:ext cx="171886" cy="210285"/>
          </a:xfrm>
          <a:prstGeom prst="rect">
            <a:avLst/>
          </a:prstGeom>
        </p:spPr>
      </p:pic>
      <p:pic>
        <p:nvPicPr>
          <p:cNvPr id="22" name="Picture 21"/>
          <p:cNvPicPr>
            <a:picLocks noChangeAspect="1"/>
          </p:cNvPicPr>
          <p:nvPr>
            <p:custDataLst>
              <p:tags r:id="rId9"/>
            </p:custDataLst>
          </p:nvPr>
        </p:nvPicPr>
        <p:blipFill>
          <a:blip r:embed="rId14" cstate="print">
            <a:extLst>
              <a:ext uri="{28A0092B-C50C-407E-A947-70E740481C1C}">
                <a14:useLocalDpi xmlns:a14="http://schemas.microsoft.com/office/drawing/2010/main" val="0"/>
              </a:ext>
            </a:extLst>
          </a:blip>
          <a:stretch>
            <a:fillRect/>
          </a:stretch>
        </p:blipFill>
        <p:spPr>
          <a:xfrm>
            <a:off x="7196474" y="3063326"/>
            <a:ext cx="197486" cy="138972"/>
          </a:xfrm>
          <a:prstGeom prst="rect">
            <a:avLst/>
          </a:prstGeom>
        </p:spPr>
      </p:pic>
      <p:pic>
        <p:nvPicPr>
          <p:cNvPr id="23" name="Picture 22"/>
          <p:cNvPicPr>
            <a:picLocks noChangeAspect="1"/>
          </p:cNvPicPr>
          <p:nvPr>
            <p:custDataLst>
              <p:tags r:id="rId10"/>
            </p:custDataLst>
          </p:nvPr>
        </p:nvPicPr>
        <p:blipFill>
          <a:blip r:embed="rId20" cstate="print">
            <a:extLst>
              <a:ext uri="{28A0092B-C50C-407E-A947-70E740481C1C}">
                <a14:useLocalDpi xmlns:a14="http://schemas.microsoft.com/office/drawing/2010/main" val="0"/>
              </a:ext>
            </a:extLst>
          </a:blip>
          <a:stretch>
            <a:fillRect/>
          </a:stretch>
        </p:blipFill>
        <p:spPr>
          <a:xfrm>
            <a:off x="4667322" y="3757497"/>
            <a:ext cx="2197943" cy="318171"/>
          </a:xfrm>
          <a:prstGeom prst="rect">
            <a:avLst/>
          </a:prstGeom>
        </p:spPr>
      </p:pic>
      <p:sp>
        <p:nvSpPr>
          <p:cNvPr id="19" name="Footer Placeholder 10">
            <a:extLst>
              <a:ext uri="{FF2B5EF4-FFF2-40B4-BE49-F238E27FC236}">
                <a16:creationId xmlns:a16="http://schemas.microsoft.com/office/drawing/2014/main" id="{9034D69B-60EB-A04D-915D-9654820183C6}"/>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8718815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48</a:t>
            </a:fld>
            <a:endParaRPr lang="en-GB"/>
          </a:p>
        </p:txBody>
      </p:sp>
      <p:sp>
        <p:nvSpPr>
          <p:cNvPr id="20" name="Content Placeholder 2"/>
          <p:cNvSpPr>
            <a:spLocks noGrp="1"/>
          </p:cNvSpPr>
          <p:nvPr>
            <p:ph idx="1"/>
          </p:nvPr>
        </p:nvSpPr>
        <p:spPr>
          <a:xfrm>
            <a:off x="838200" y="1576369"/>
            <a:ext cx="10280779" cy="4343048"/>
          </a:xfrm>
        </p:spPr>
        <p:txBody>
          <a:bodyPr>
            <a:normAutofit/>
          </a:bodyPr>
          <a:lstStyle/>
          <a:p>
            <a:pPr marL="0" indent="0">
              <a:buNone/>
            </a:pPr>
            <a:r>
              <a:rPr lang="en-US" sz="2800" dirty="0">
                <a:solidFill>
                  <a:schemeClr val="accent1"/>
                </a:solidFill>
              </a:rPr>
              <a:t>Note:</a:t>
            </a:r>
          </a:p>
        </p:txBody>
      </p:sp>
      <p:pic>
        <p:nvPicPr>
          <p:cNvPr id="3" name="Picture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38402" y="2270737"/>
            <a:ext cx="1128686" cy="1230171"/>
          </a:xfrm>
          <a:prstGeom prst="rect">
            <a:avLst/>
          </a:prstGeom>
        </p:spPr>
      </p:pic>
      <p:pic>
        <p:nvPicPr>
          <p:cNvPr id="11" name="Picture 10"/>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943403" y="2767649"/>
            <a:ext cx="6939427" cy="722438"/>
          </a:xfrm>
          <a:prstGeom prst="rect">
            <a:avLst/>
          </a:prstGeom>
        </p:spPr>
      </p:pic>
      <p:pic>
        <p:nvPicPr>
          <p:cNvPr id="12" name="Picture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787274" y="3747893"/>
            <a:ext cx="2382629" cy="345600"/>
          </a:xfrm>
          <a:prstGeom prst="rect">
            <a:avLst/>
          </a:prstGeom>
        </p:spPr>
      </p:pic>
      <p:sp>
        <p:nvSpPr>
          <p:cNvPr id="10" name="Footer Placeholder 10">
            <a:extLst>
              <a:ext uri="{FF2B5EF4-FFF2-40B4-BE49-F238E27FC236}">
                <a16:creationId xmlns:a16="http://schemas.microsoft.com/office/drawing/2014/main" id="{91CECD35-E66E-434B-A757-905BA887B50E}"/>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2056940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49</a:t>
            </a:fld>
            <a:endParaRPr lang="en-GB"/>
          </a:p>
        </p:txBody>
      </p:sp>
      <p:sp>
        <p:nvSpPr>
          <p:cNvPr id="20" name="Content Placeholder 2"/>
          <p:cNvSpPr>
            <a:spLocks noGrp="1"/>
          </p:cNvSpPr>
          <p:nvPr>
            <p:ph idx="1"/>
          </p:nvPr>
        </p:nvSpPr>
        <p:spPr>
          <a:xfrm>
            <a:off x="838200" y="1576369"/>
            <a:ext cx="10280779" cy="4343048"/>
          </a:xfrm>
        </p:spPr>
        <p:txBody>
          <a:bodyPr>
            <a:normAutofit/>
          </a:bodyPr>
          <a:lstStyle/>
          <a:p>
            <a:pPr marL="0" indent="0">
              <a:buNone/>
            </a:pPr>
            <a:r>
              <a:rPr lang="en-US" sz="2800" dirty="0">
                <a:solidFill>
                  <a:schemeClr val="accent1"/>
                </a:solidFill>
              </a:rPr>
              <a:t>Proof: </a:t>
            </a:r>
            <a:r>
              <a:rPr lang="en-US" dirty="0"/>
              <a:t>Note that by linearity of expectation, we have</a:t>
            </a:r>
          </a:p>
          <a:p>
            <a:pPr marL="0" indent="0">
              <a:buNone/>
            </a:pPr>
            <a:endParaRPr lang="en-US" sz="2800" dirty="0">
              <a:solidFill>
                <a:schemeClr val="accent1"/>
              </a:solidFill>
            </a:endParaRPr>
          </a:p>
          <a:p>
            <a:pPr marL="0" indent="0">
              <a:buNone/>
            </a:pPr>
            <a:r>
              <a:rPr lang="en-US" dirty="0"/>
              <a:t>By definition, we have</a:t>
            </a:r>
            <a:endParaRPr lang="en-US" sz="2800" dirty="0">
              <a:solidFill>
                <a:schemeClr val="accent1"/>
              </a:solidFill>
            </a:endParaRPr>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474233" y="2152232"/>
            <a:ext cx="2406400" cy="254172"/>
          </a:xfrm>
          <a:prstGeom prst="rect">
            <a:avLst/>
          </a:prstGeom>
        </p:spPr>
      </p:pic>
      <p:pic>
        <p:nvPicPr>
          <p:cNvPr id="10" name="Picture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455654" y="3149517"/>
            <a:ext cx="8811734" cy="2132114"/>
          </a:xfrm>
          <a:prstGeom prst="rect">
            <a:avLst/>
          </a:prstGeom>
        </p:spPr>
      </p:pic>
      <p:sp>
        <p:nvSpPr>
          <p:cNvPr id="9" name="Footer Placeholder 10">
            <a:extLst>
              <a:ext uri="{FF2B5EF4-FFF2-40B4-BE49-F238E27FC236}">
                <a16:creationId xmlns:a16="http://schemas.microsoft.com/office/drawing/2014/main" id="{4828253B-75BB-E643-8D0A-91FCED44D53F}"/>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4269958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Joint Distributions and Independence</a:t>
            </a:r>
          </a:p>
        </p:txBody>
      </p:sp>
      <p:sp>
        <p:nvSpPr>
          <p:cNvPr id="3" name="Content Placeholder 2"/>
          <p:cNvSpPr>
            <a:spLocks noGrp="1"/>
          </p:cNvSpPr>
          <p:nvPr>
            <p:ph idx="1"/>
          </p:nvPr>
        </p:nvSpPr>
        <p:spPr/>
        <p:txBody>
          <a:bodyPr>
            <a:normAutofit/>
          </a:bodyPr>
          <a:lstStyle/>
          <a:p>
            <a:pPr marL="0" indent="0">
              <a:buNone/>
            </a:pPr>
            <a:r>
              <a:rPr lang="en-US" dirty="0"/>
              <a:t>Let                                          be      </a:t>
            </a:r>
            <a:r>
              <a:rPr lang="en-US" dirty="0">
                <a:solidFill>
                  <a:srgbClr val="FF0000"/>
                </a:solidFill>
              </a:rPr>
              <a:t>discrete</a:t>
            </a:r>
            <a:r>
              <a:rPr lang="en-US" dirty="0"/>
              <a:t> random variables.</a:t>
            </a:r>
          </a:p>
          <a:p>
            <a:pPr marL="0" indent="0">
              <a:lnSpc>
                <a:spcPct val="150000"/>
              </a:lnSpc>
              <a:buNone/>
            </a:pPr>
            <a:r>
              <a:rPr lang="en-US" sz="2800" dirty="0">
                <a:solidFill>
                  <a:schemeClr val="accent1"/>
                </a:solidFill>
              </a:rPr>
              <a:t>Joint PMF:</a:t>
            </a:r>
          </a:p>
          <a:p>
            <a:pPr marL="0" indent="0">
              <a:buNone/>
            </a:pPr>
            <a:endParaRPr lang="en-US" sz="28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5</a:t>
            </a:fld>
            <a:endParaRPr lang="en-GB"/>
          </a:p>
        </p:txBody>
      </p:sp>
      <p:pic>
        <p:nvPicPr>
          <p:cNvPr id="11" name="Picture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404823" y="1713015"/>
            <a:ext cx="2665143" cy="244724"/>
          </a:xfrm>
          <a:prstGeom prst="rect">
            <a:avLst/>
          </a:prstGeom>
        </p:spPr>
      </p:pic>
      <p:pic>
        <p:nvPicPr>
          <p:cNvPr id="9" name="Picture 8"/>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92040" y="1762373"/>
            <a:ext cx="197486" cy="138972"/>
          </a:xfrm>
          <a:prstGeom prst="rect">
            <a:avLst/>
          </a:prstGeom>
        </p:spPr>
      </p:pic>
      <p:pic>
        <p:nvPicPr>
          <p:cNvPr id="13" name="Picture 12"/>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060664" y="3038411"/>
            <a:ext cx="9601828" cy="316343"/>
          </a:xfrm>
          <a:prstGeom prst="rect">
            <a:avLst/>
          </a:prstGeom>
        </p:spPr>
      </p:pic>
      <p:pic>
        <p:nvPicPr>
          <p:cNvPr id="14" name="Picture 13"/>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268348" y="3699900"/>
            <a:ext cx="6069486" cy="328533"/>
          </a:xfrm>
          <a:prstGeom prst="rect">
            <a:avLst/>
          </a:prstGeom>
        </p:spPr>
      </p:pic>
      <p:sp>
        <p:nvSpPr>
          <p:cNvPr id="12" name="Footer Placeholder 10">
            <a:extLst>
              <a:ext uri="{FF2B5EF4-FFF2-40B4-BE49-F238E27FC236}">
                <a16:creationId xmlns:a16="http://schemas.microsoft.com/office/drawing/2014/main" id="{6B423494-E132-E242-9B1F-57C305434ACA}"/>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3431583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50</a:t>
            </a:fld>
            <a:endParaRPr lang="en-GB"/>
          </a:p>
        </p:txBody>
      </p:sp>
      <p:sp>
        <p:nvSpPr>
          <p:cNvPr id="20" name="Content Placeholder 2"/>
          <p:cNvSpPr>
            <a:spLocks noGrp="1"/>
          </p:cNvSpPr>
          <p:nvPr>
            <p:ph idx="1"/>
          </p:nvPr>
        </p:nvSpPr>
        <p:spPr>
          <a:xfrm>
            <a:off x="838200" y="1588726"/>
            <a:ext cx="10280779" cy="4343048"/>
          </a:xfrm>
        </p:spPr>
        <p:txBody>
          <a:bodyPr>
            <a:normAutofit/>
          </a:bodyPr>
          <a:lstStyle/>
          <a:p>
            <a:pPr marL="0" indent="0">
              <a:lnSpc>
                <a:spcPct val="100000"/>
              </a:lnSpc>
              <a:buNone/>
            </a:pPr>
            <a:r>
              <a:rPr lang="en-US" sz="2800" dirty="0">
                <a:solidFill>
                  <a:schemeClr val="accent1"/>
                </a:solidFill>
              </a:rPr>
              <a:t>Normal (Gaussian) Random Vectors:</a:t>
            </a:r>
          </a:p>
          <a:p>
            <a:pPr marL="0" indent="0">
              <a:lnSpc>
                <a:spcPct val="100000"/>
              </a:lnSpc>
              <a:buNone/>
            </a:pPr>
            <a:r>
              <a:rPr lang="en-US" dirty="0"/>
              <a:t>Random variables                                  are said to be </a:t>
            </a:r>
            <a:r>
              <a:rPr lang="en-US" dirty="0">
                <a:solidFill>
                  <a:srgbClr val="FF0000"/>
                </a:solidFill>
              </a:rPr>
              <a:t>jointly normal</a:t>
            </a:r>
            <a:r>
              <a:rPr lang="en-US" dirty="0"/>
              <a:t> if, for all </a:t>
            </a:r>
          </a:p>
          <a:p>
            <a:pPr marL="0" indent="0">
              <a:lnSpc>
                <a:spcPct val="100000"/>
              </a:lnSpc>
              <a:buNone/>
            </a:pPr>
            <a:r>
              <a:rPr lang="en-US" dirty="0"/>
              <a:t>                                         , the random variable</a:t>
            </a:r>
          </a:p>
          <a:p>
            <a:pPr marL="0" indent="0">
              <a:lnSpc>
                <a:spcPct val="100000"/>
              </a:lnSpc>
              <a:buNone/>
            </a:pPr>
            <a:endParaRPr lang="en-US" dirty="0"/>
          </a:p>
          <a:p>
            <a:pPr marL="0" indent="0">
              <a:lnSpc>
                <a:spcPct val="100000"/>
              </a:lnSpc>
              <a:buNone/>
            </a:pPr>
            <a:endParaRPr lang="en-US" dirty="0"/>
          </a:p>
          <a:p>
            <a:pPr marL="0" indent="0">
              <a:lnSpc>
                <a:spcPct val="100000"/>
              </a:lnSpc>
              <a:buNone/>
            </a:pPr>
            <a:r>
              <a:rPr lang="en-US" dirty="0"/>
              <a:t>is a normal random variable.</a:t>
            </a:r>
          </a:p>
        </p:txBody>
      </p:sp>
      <p:pic>
        <p:nvPicPr>
          <p:cNvPr id="3" name="Picture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95780" y="2295323"/>
            <a:ext cx="2118705" cy="244724"/>
          </a:xfrm>
          <a:prstGeom prst="rect">
            <a:avLst/>
          </a:prstGeom>
        </p:spPr>
      </p:pic>
      <p:pic>
        <p:nvPicPr>
          <p:cNvPr id="7" name="Picture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39800" y="2772349"/>
            <a:ext cx="2688000" cy="266971"/>
          </a:xfrm>
          <a:prstGeom prst="rect">
            <a:avLst/>
          </a:prstGeom>
        </p:spPr>
      </p:pic>
      <p:pic>
        <p:nvPicPr>
          <p:cNvPr id="8" name="Picture 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433228" y="3467670"/>
            <a:ext cx="3962514" cy="256000"/>
          </a:xfrm>
          <a:prstGeom prst="rect">
            <a:avLst/>
          </a:prstGeom>
        </p:spPr>
      </p:pic>
      <p:sp>
        <p:nvSpPr>
          <p:cNvPr id="10" name="Footer Placeholder 10">
            <a:extLst>
              <a:ext uri="{FF2B5EF4-FFF2-40B4-BE49-F238E27FC236}">
                <a16:creationId xmlns:a16="http://schemas.microsoft.com/office/drawing/2014/main" id="{0EB5A8FE-2D30-744C-BCC4-84574C683495}"/>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3682169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51</a:t>
            </a:fld>
            <a:endParaRPr lang="en-GB"/>
          </a:p>
        </p:txBody>
      </p:sp>
      <p:sp>
        <p:nvSpPr>
          <p:cNvPr id="20" name="Content Placeholder 2"/>
          <p:cNvSpPr>
            <a:spLocks noGrp="1"/>
          </p:cNvSpPr>
          <p:nvPr>
            <p:ph idx="1"/>
          </p:nvPr>
        </p:nvSpPr>
        <p:spPr>
          <a:xfrm>
            <a:off x="838200" y="1588726"/>
            <a:ext cx="10280779" cy="4343048"/>
          </a:xfrm>
        </p:spPr>
        <p:txBody>
          <a:bodyPr>
            <a:normAutofit/>
          </a:bodyPr>
          <a:lstStyle/>
          <a:p>
            <a:pPr marL="0" indent="0">
              <a:lnSpc>
                <a:spcPct val="100000"/>
              </a:lnSpc>
              <a:buNone/>
            </a:pPr>
            <a:r>
              <a:rPr lang="en-US" dirty="0"/>
              <a:t>A random vector</a:t>
            </a:r>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r>
              <a:rPr lang="en-US" dirty="0"/>
              <a:t>is said to be </a:t>
            </a:r>
            <a:r>
              <a:rPr lang="en-US" dirty="0">
                <a:solidFill>
                  <a:srgbClr val="FF0000"/>
                </a:solidFill>
              </a:rPr>
              <a:t>normal</a:t>
            </a:r>
            <a:r>
              <a:rPr lang="en-US" dirty="0"/>
              <a:t> or </a:t>
            </a:r>
            <a:r>
              <a:rPr lang="en-US" dirty="0">
                <a:solidFill>
                  <a:srgbClr val="FF0000"/>
                </a:solidFill>
              </a:rPr>
              <a:t>Gaussian</a:t>
            </a:r>
            <a:r>
              <a:rPr lang="en-US" dirty="0"/>
              <a:t> if the random variables                                  are jointly normal.</a:t>
            </a:r>
          </a:p>
        </p:txBody>
      </p:sp>
      <p:pic>
        <p:nvPicPr>
          <p:cNvPr id="9" name="Picture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575180" y="2181997"/>
            <a:ext cx="1379505" cy="1503543"/>
          </a:xfrm>
          <a:prstGeom prst="rect">
            <a:avLst/>
          </a:prstGeom>
        </p:spPr>
      </p:pic>
      <p:pic>
        <p:nvPicPr>
          <p:cNvPr id="11" name="Picture 10"/>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576942" y="2769243"/>
            <a:ext cx="2128762" cy="252952"/>
          </a:xfrm>
          <a:prstGeom prst="rect">
            <a:avLst/>
          </a:prstGeom>
        </p:spPr>
      </p:pic>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45580" y="4200323"/>
            <a:ext cx="2118705" cy="244724"/>
          </a:xfrm>
          <a:prstGeom prst="rect">
            <a:avLst/>
          </a:prstGeom>
        </p:spPr>
      </p:pic>
      <p:sp>
        <p:nvSpPr>
          <p:cNvPr id="10" name="Footer Placeholder 10">
            <a:extLst>
              <a:ext uri="{FF2B5EF4-FFF2-40B4-BE49-F238E27FC236}">
                <a16:creationId xmlns:a16="http://schemas.microsoft.com/office/drawing/2014/main" id="{A5557307-D777-F742-A034-7B0549BF9233}"/>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6940921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52</a:t>
            </a:fld>
            <a:endParaRPr lang="en-GB"/>
          </a:p>
        </p:txBody>
      </p:sp>
      <p:sp>
        <p:nvSpPr>
          <p:cNvPr id="20" name="Content Placeholder 2"/>
          <p:cNvSpPr>
            <a:spLocks noGrp="1"/>
          </p:cNvSpPr>
          <p:nvPr>
            <p:ph idx="1"/>
          </p:nvPr>
        </p:nvSpPr>
        <p:spPr>
          <a:xfrm>
            <a:off x="838200" y="1576369"/>
            <a:ext cx="10280779" cy="4343048"/>
          </a:xfrm>
        </p:spPr>
        <p:txBody>
          <a:bodyPr>
            <a:normAutofit/>
          </a:bodyPr>
          <a:lstStyle/>
          <a:p>
            <a:pPr marL="0" indent="0">
              <a:lnSpc>
                <a:spcPct val="100000"/>
              </a:lnSpc>
              <a:buNone/>
            </a:pPr>
            <a:r>
              <a:rPr lang="en-US" sz="2800">
                <a:solidFill>
                  <a:schemeClr val="accent1"/>
                </a:solidFill>
              </a:rPr>
              <a:t>Standard </a:t>
            </a:r>
            <a:r>
              <a:rPr lang="en-US" sz="2800" smtClean="0">
                <a:solidFill>
                  <a:schemeClr val="accent1"/>
                </a:solidFill>
              </a:rPr>
              <a:t>Normal </a:t>
            </a:r>
            <a:r>
              <a:rPr lang="en-US" sz="2800" dirty="0">
                <a:solidFill>
                  <a:schemeClr val="accent1"/>
                </a:solidFill>
              </a:rPr>
              <a:t>Random Variable:</a:t>
            </a:r>
          </a:p>
        </p:txBody>
      </p:sp>
      <p:pic>
        <p:nvPicPr>
          <p:cNvPr id="7" name="Picture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95093" y="2310620"/>
            <a:ext cx="6024228" cy="702324"/>
          </a:xfrm>
          <a:prstGeom prst="rect">
            <a:avLst/>
          </a:prstGeom>
        </p:spPr>
      </p:pic>
      <p:pic>
        <p:nvPicPr>
          <p:cNvPr id="10" name="Picture 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915083" y="3410324"/>
            <a:ext cx="1998019" cy="313448"/>
          </a:xfrm>
          <a:prstGeom prst="rect">
            <a:avLst/>
          </a:prstGeom>
        </p:spPr>
      </p:pic>
      <p:pic>
        <p:nvPicPr>
          <p:cNvPr id="12" name="Picture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295093" y="4117897"/>
            <a:ext cx="4743619" cy="702324"/>
          </a:xfrm>
          <a:prstGeom prst="rect">
            <a:avLst/>
          </a:prstGeom>
        </p:spPr>
      </p:pic>
      <p:sp>
        <p:nvSpPr>
          <p:cNvPr id="11" name="Footer Placeholder 10">
            <a:extLst>
              <a:ext uri="{FF2B5EF4-FFF2-40B4-BE49-F238E27FC236}">
                <a16:creationId xmlns:a16="http://schemas.microsoft.com/office/drawing/2014/main" id="{9CD9A74B-9166-B14B-8636-C157F12DA235}"/>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12052985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53</a:t>
            </a:fld>
            <a:endParaRPr lang="en-GB"/>
          </a:p>
        </p:txBody>
      </p:sp>
      <p:sp>
        <p:nvSpPr>
          <p:cNvPr id="20" name="Content Placeholder 2"/>
          <p:cNvSpPr>
            <a:spLocks noGrp="1"/>
          </p:cNvSpPr>
          <p:nvPr>
            <p:ph idx="1"/>
          </p:nvPr>
        </p:nvSpPr>
        <p:spPr>
          <a:xfrm>
            <a:off x="838200" y="1588726"/>
            <a:ext cx="10280779" cy="4343048"/>
          </a:xfrm>
        </p:spPr>
        <p:txBody>
          <a:bodyPr>
            <a:normAutofit/>
          </a:bodyPr>
          <a:lstStyle/>
          <a:p>
            <a:pPr marL="0" indent="0">
              <a:lnSpc>
                <a:spcPct val="100000"/>
              </a:lnSpc>
              <a:buNone/>
            </a:pPr>
            <a:r>
              <a:rPr lang="en-US" sz="2800" dirty="0">
                <a:solidFill>
                  <a:schemeClr val="accent1"/>
                </a:solidFill>
              </a:rPr>
              <a:t>Standard normal random vector:</a:t>
            </a:r>
            <a:endParaRPr lang="en-US" sz="3200" dirty="0">
              <a:solidFill>
                <a:schemeClr val="accent1"/>
              </a:solidFill>
            </a:endParaRPr>
          </a:p>
        </p:txBody>
      </p:sp>
      <p:pic>
        <p:nvPicPr>
          <p:cNvPr id="18" name="Picture 1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993437" y="2393393"/>
            <a:ext cx="1488457" cy="1503543"/>
          </a:xfrm>
          <a:prstGeom prst="rect">
            <a:avLst/>
          </a:prstGeom>
        </p:spPr>
      </p:pic>
      <p:pic>
        <p:nvPicPr>
          <p:cNvPr id="13" name="Picture 1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128837" y="2699619"/>
            <a:ext cx="3149714" cy="224000"/>
          </a:xfrm>
          <a:prstGeom prst="rect">
            <a:avLst/>
          </a:prstGeom>
        </p:spPr>
      </p:pic>
      <p:pic>
        <p:nvPicPr>
          <p:cNvPr id="16" name="Picture 15"/>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128837" y="3240702"/>
            <a:ext cx="1551238" cy="252952"/>
          </a:xfrm>
          <a:prstGeom prst="rect">
            <a:avLst/>
          </a:prstGeom>
        </p:spPr>
      </p:pic>
      <p:sp>
        <p:nvSpPr>
          <p:cNvPr id="10" name="Footer Placeholder 10">
            <a:extLst>
              <a:ext uri="{FF2B5EF4-FFF2-40B4-BE49-F238E27FC236}">
                <a16:creationId xmlns:a16="http://schemas.microsoft.com/office/drawing/2014/main" id="{E99E2FE6-DA6A-2840-8E77-6E12EC35CCD7}"/>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207012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54</a:t>
            </a:fld>
            <a:endParaRPr lang="en-GB"/>
          </a:p>
        </p:txBody>
      </p:sp>
      <p:sp>
        <p:nvSpPr>
          <p:cNvPr id="20" name="Content Placeholder 2"/>
          <p:cNvSpPr>
            <a:spLocks noGrp="1"/>
          </p:cNvSpPr>
          <p:nvPr>
            <p:ph idx="1"/>
          </p:nvPr>
        </p:nvSpPr>
        <p:spPr>
          <a:xfrm>
            <a:off x="838200" y="1601083"/>
            <a:ext cx="10280779" cy="4343048"/>
          </a:xfrm>
        </p:spPr>
        <p:txBody>
          <a:bodyPr>
            <a:normAutofit/>
          </a:bodyPr>
          <a:lstStyle/>
          <a:p>
            <a:pPr marL="0" indent="0">
              <a:lnSpc>
                <a:spcPct val="100000"/>
              </a:lnSpc>
              <a:buNone/>
            </a:pPr>
            <a:r>
              <a:rPr lang="en-US" dirty="0"/>
              <a:t>Then,</a:t>
            </a:r>
            <a:endParaRPr lang="en-US" sz="2800" dirty="0"/>
          </a:p>
        </p:txBody>
      </p:sp>
      <p:pic>
        <p:nvPicPr>
          <p:cNvPr id="17" name="Picture 1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400837" y="2285220"/>
            <a:ext cx="4460343" cy="3000381"/>
          </a:xfrm>
          <a:prstGeom prst="rect">
            <a:avLst/>
          </a:prstGeom>
        </p:spPr>
      </p:pic>
      <p:pic>
        <p:nvPicPr>
          <p:cNvPr id="8" name="Picture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519366" y="3823510"/>
            <a:ext cx="4237714" cy="574629"/>
          </a:xfrm>
          <a:prstGeom prst="rect">
            <a:avLst/>
          </a:prstGeom>
        </p:spPr>
      </p:pic>
      <p:cxnSp>
        <p:nvCxnSpPr>
          <p:cNvPr id="10" name="Straight Arrow Connector 9"/>
          <p:cNvCxnSpPr/>
          <p:nvPr/>
        </p:nvCxnSpPr>
        <p:spPr>
          <a:xfrm flipV="1">
            <a:off x="5978589" y="4124754"/>
            <a:ext cx="392633" cy="2540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1" name="Footer Placeholder 10">
            <a:extLst>
              <a:ext uri="{FF2B5EF4-FFF2-40B4-BE49-F238E27FC236}">
                <a16:creationId xmlns:a16="http://schemas.microsoft.com/office/drawing/2014/main" id="{7903B5BB-BCFF-2047-AC30-8A9504174E71}"/>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13435031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55</a:t>
            </a:fld>
            <a:endParaRPr lang="en-GB"/>
          </a:p>
        </p:txBody>
      </p:sp>
      <p:sp>
        <p:nvSpPr>
          <p:cNvPr id="20" name="Content Placeholder 2"/>
          <p:cNvSpPr>
            <a:spLocks noGrp="1"/>
          </p:cNvSpPr>
          <p:nvPr>
            <p:ph idx="1"/>
          </p:nvPr>
        </p:nvSpPr>
        <p:spPr>
          <a:xfrm>
            <a:off x="838200" y="1564013"/>
            <a:ext cx="10560180" cy="4343048"/>
          </a:xfrm>
        </p:spPr>
        <p:txBody>
          <a:bodyPr>
            <a:normAutofit/>
          </a:bodyPr>
          <a:lstStyle/>
          <a:p>
            <a:pPr marL="0" indent="0">
              <a:lnSpc>
                <a:spcPct val="100000"/>
              </a:lnSpc>
              <a:buNone/>
            </a:pPr>
            <a:r>
              <a:rPr lang="en-US" dirty="0"/>
              <a:t>For a standard normal random vector     , where       </a:t>
            </a:r>
            <a:r>
              <a:rPr lang="en-US" b="0" dirty="0"/>
              <a:t>'</a:t>
            </a:r>
            <a:r>
              <a:rPr lang="en-US" dirty="0"/>
              <a:t>s are </a:t>
            </a:r>
            <a:r>
              <a:rPr lang="en-US" dirty="0" err="1"/>
              <a:t>i.i.d</a:t>
            </a:r>
            <a:r>
              <a:rPr lang="en-US" dirty="0"/>
              <a:t>. and                           , the PDF is given by </a:t>
            </a:r>
            <a:endParaRPr lang="en-US" sz="2800" dirty="0"/>
          </a:p>
        </p:txBody>
      </p:sp>
      <p:pic>
        <p:nvPicPr>
          <p:cNvPr id="3" name="Picture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763117" y="1700085"/>
            <a:ext cx="177372" cy="208457"/>
          </a:xfrm>
          <a:prstGeom prst="rect">
            <a:avLst/>
          </a:prstGeom>
        </p:spPr>
      </p:pic>
      <p:pic>
        <p:nvPicPr>
          <p:cNvPr id="11" name="Picture 1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054981" y="1671441"/>
            <a:ext cx="305371" cy="256000"/>
          </a:xfrm>
          <a:prstGeom prst="rect">
            <a:avLst/>
          </a:prstGeom>
        </p:spPr>
      </p:pic>
      <p:pic>
        <p:nvPicPr>
          <p:cNvPr id="13" name="Picture 12"/>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9340980" y="1673069"/>
            <a:ext cx="1706362" cy="278248"/>
          </a:xfrm>
          <a:prstGeom prst="rect">
            <a:avLst/>
          </a:prstGeom>
        </p:spPr>
      </p:pic>
      <p:pic>
        <p:nvPicPr>
          <p:cNvPr id="14" name="Picture 13"/>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855085" y="2682943"/>
            <a:ext cx="4481829" cy="746057"/>
          </a:xfrm>
          <a:prstGeom prst="rect">
            <a:avLst/>
          </a:prstGeom>
        </p:spPr>
      </p:pic>
      <p:sp>
        <p:nvSpPr>
          <p:cNvPr id="12" name="Footer Placeholder 10">
            <a:extLst>
              <a:ext uri="{FF2B5EF4-FFF2-40B4-BE49-F238E27FC236}">
                <a16:creationId xmlns:a16="http://schemas.microsoft.com/office/drawing/2014/main" id="{6F8910D8-3820-6E40-920B-8BD223A2373F}"/>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1812422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56</a:t>
            </a:fld>
            <a:endParaRPr lang="en-GB"/>
          </a:p>
        </p:txBody>
      </p:sp>
      <p:sp>
        <p:nvSpPr>
          <p:cNvPr id="20" name="Content Placeholder 2"/>
          <p:cNvSpPr>
            <a:spLocks noGrp="1"/>
          </p:cNvSpPr>
          <p:nvPr>
            <p:ph idx="1"/>
          </p:nvPr>
        </p:nvSpPr>
        <p:spPr>
          <a:xfrm>
            <a:off x="838200" y="1576369"/>
            <a:ext cx="10560180" cy="4343048"/>
          </a:xfrm>
        </p:spPr>
        <p:txBody>
          <a:bodyPr>
            <a:normAutofit/>
          </a:bodyPr>
          <a:lstStyle/>
          <a:p>
            <a:pPr marL="0" indent="0">
              <a:lnSpc>
                <a:spcPct val="100000"/>
              </a:lnSpc>
              <a:buNone/>
            </a:pPr>
            <a:r>
              <a:rPr lang="en-US" sz="2800" dirty="0">
                <a:solidFill>
                  <a:schemeClr val="accent1"/>
                </a:solidFill>
              </a:rPr>
              <a:t>Generally,</a:t>
            </a:r>
          </a:p>
          <a:p>
            <a:pPr marL="0" indent="0">
              <a:lnSpc>
                <a:spcPct val="100000"/>
              </a:lnSpc>
              <a:buNone/>
            </a:pPr>
            <a:r>
              <a:rPr lang="en-US" dirty="0"/>
              <a:t>For a normal random vector      with mean       and covariance matrix      , the PDF is given by</a:t>
            </a:r>
            <a:endParaRPr lang="en-US" sz="2800" dirty="0">
              <a:solidFill>
                <a:schemeClr val="accent1"/>
              </a:solidFill>
            </a:endParaRPr>
          </a:p>
        </p:txBody>
      </p:sp>
      <p:pic>
        <p:nvPicPr>
          <p:cNvPr id="7" name="Picture 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527680" y="2243945"/>
            <a:ext cx="245028" cy="208457"/>
          </a:xfrm>
          <a:prstGeom prst="rect">
            <a:avLst/>
          </a:prstGeom>
        </p:spPr>
      </p:pic>
      <p:pic>
        <p:nvPicPr>
          <p:cNvPr id="9" name="Picture 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4601" y="2313008"/>
            <a:ext cx="272457" cy="137143"/>
          </a:xfrm>
          <a:prstGeom prst="rect">
            <a:avLst/>
          </a:prstGeom>
        </p:spPr>
      </p:pic>
      <p:pic>
        <p:nvPicPr>
          <p:cNvPr id="12" name="Picture 1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597837" y="2271242"/>
            <a:ext cx="215772" cy="213943"/>
          </a:xfrm>
          <a:prstGeom prst="rect">
            <a:avLst/>
          </a:prstGeom>
        </p:spPr>
      </p:pic>
      <p:pic>
        <p:nvPicPr>
          <p:cNvPr id="16" name="Picture 1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56119" y="3249120"/>
            <a:ext cx="8294401" cy="775314"/>
          </a:xfrm>
          <a:prstGeom prst="rect">
            <a:avLst/>
          </a:prstGeom>
        </p:spPr>
      </p:pic>
      <p:pic>
        <p:nvPicPr>
          <p:cNvPr id="21" name="Picture 20"/>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903998" y="4661830"/>
            <a:ext cx="8384003" cy="620191"/>
          </a:xfrm>
          <a:prstGeom prst="rect">
            <a:avLst/>
          </a:prstGeom>
        </p:spPr>
      </p:pic>
      <p:sp>
        <p:nvSpPr>
          <p:cNvPr id="13" name="Footer Placeholder 10">
            <a:extLst>
              <a:ext uri="{FF2B5EF4-FFF2-40B4-BE49-F238E27FC236}">
                <a16:creationId xmlns:a16="http://schemas.microsoft.com/office/drawing/2014/main" id="{2A6B2AFE-81E1-8D46-B992-5CE135EC56E9}"/>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19865741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57</a:t>
            </a:fld>
            <a:endParaRPr lang="en-GB"/>
          </a:p>
        </p:txBody>
      </p:sp>
      <p:sp>
        <p:nvSpPr>
          <p:cNvPr id="20" name="Content Placeholder 2"/>
          <p:cNvSpPr>
            <a:spLocks noGrp="1"/>
          </p:cNvSpPr>
          <p:nvPr>
            <p:ph idx="1"/>
          </p:nvPr>
        </p:nvSpPr>
        <p:spPr>
          <a:xfrm>
            <a:off x="838200" y="1525511"/>
            <a:ext cx="10560180" cy="4343048"/>
          </a:xfrm>
        </p:spPr>
        <p:txBody>
          <a:bodyPr>
            <a:normAutofit/>
          </a:bodyPr>
          <a:lstStyle/>
          <a:p>
            <a:pPr marL="0" indent="0">
              <a:lnSpc>
                <a:spcPct val="100000"/>
              </a:lnSpc>
              <a:buNone/>
            </a:pPr>
            <a:r>
              <a:rPr lang="en-US" dirty="0"/>
              <a:t>If                                                   is a normal random vector, and we know</a:t>
            </a:r>
          </a:p>
          <a:p>
            <a:pPr marL="0" indent="0">
              <a:lnSpc>
                <a:spcPct val="100000"/>
              </a:lnSpc>
              <a:buNone/>
            </a:pPr>
            <a:r>
              <a:rPr lang="en-US" dirty="0"/>
              <a:t>                                      for all             , then                                are independent.</a:t>
            </a:r>
          </a:p>
          <a:p>
            <a:pPr marL="0" indent="0">
              <a:lnSpc>
                <a:spcPct val="100000"/>
              </a:lnSpc>
              <a:buNone/>
            </a:pPr>
            <a:endParaRPr lang="en-US" dirty="0"/>
          </a:p>
          <a:p>
            <a:pPr marL="0" indent="0">
              <a:lnSpc>
                <a:spcPct val="100000"/>
              </a:lnSpc>
              <a:buNone/>
            </a:pPr>
            <a:r>
              <a:rPr lang="en-US" dirty="0">
                <a:solidFill>
                  <a:schemeClr val="accent1"/>
                </a:solidFill>
              </a:rPr>
              <a:t>Another important result is that if    </a:t>
            </a:r>
          </a:p>
        </p:txBody>
      </p:sp>
      <p:pic>
        <p:nvPicPr>
          <p:cNvPr id="10" name="Picture 9"/>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251080" y="1572259"/>
            <a:ext cx="3210971" cy="345600"/>
          </a:xfrm>
          <a:prstGeom prst="rect">
            <a:avLst/>
          </a:prstGeom>
        </p:spPr>
      </p:pic>
      <p:pic>
        <p:nvPicPr>
          <p:cNvPr id="13" name="Picture 12"/>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958466" y="2144182"/>
            <a:ext cx="2464914" cy="318171"/>
          </a:xfrm>
          <a:prstGeom prst="rect">
            <a:avLst/>
          </a:prstGeom>
        </p:spPr>
      </p:pic>
      <p:pic>
        <p:nvPicPr>
          <p:cNvPr id="14" name="Picture 1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373151" y="2131018"/>
            <a:ext cx="714971" cy="279771"/>
          </a:xfrm>
          <a:prstGeom prst="rect">
            <a:avLst/>
          </a:prstGeom>
        </p:spPr>
      </p:pic>
      <p:pic>
        <p:nvPicPr>
          <p:cNvPr id="15" name="Picture 14"/>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948993" y="2149943"/>
            <a:ext cx="1992457" cy="255848"/>
          </a:xfrm>
          <a:prstGeom prst="rect">
            <a:avLst/>
          </a:prstGeom>
        </p:spPr>
      </p:pic>
      <p:pic>
        <p:nvPicPr>
          <p:cNvPr id="17" name="Picture 16"/>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200323" y="3835246"/>
            <a:ext cx="8149638" cy="330209"/>
          </a:xfrm>
          <a:prstGeom prst="rect">
            <a:avLst/>
          </a:prstGeom>
        </p:spPr>
      </p:pic>
      <p:pic>
        <p:nvPicPr>
          <p:cNvPr id="19" name="Picture 18"/>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026403" y="4423869"/>
            <a:ext cx="2097371" cy="318171"/>
          </a:xfrm>
          <a:prstGeom prst="rect">
            <a:avLst/>
          </a:prstGeom>
        </p:spPr>
      </p:pic>
      <p:sp>
        <p:nvSpPr>
          <p:cNvPr id="16" name="Footer Placeholder 10">
            <a:extLst>
              <a:ext uri="{FF2B5EF4-FFF2-40B4-BE49-F238E27FC236}">
                <a16:creationId xmlns:a16="http://schemas.microsoft.com/office/drawing/2014/main" id="{0D51730D-AE1B-044C-9739-5C28700A18F1}"/>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4050247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58</a:t>
            </a:fld>
            <a:endParaRPr lang="en-GB"/>
          </a:p>
        </p:txBody>
      </p:sp>
      <p:sp>
        <p:nvSpPr>
          <p:cNvPr id="20" name="Content Placeholder 2"/>
          <p:cNvSpPr>
            <a:spLocks noGrp="1"/>
          </p:cNvSpPr>
          <p:nvPr>
            <p:ph idx="1"/>
          </p:nvPr>
        </p:nvSpPr>
        <p:spPr>
          <a:xfrm>
            <a:off x="838200" y="1613440"/>
            <a:ext cx="10560180" cy="4343048"/>
          </a:xfrm>
        </p:spPr>
        <p:txBody>
          <a:bodyPr>
            <a:normAutofit/>
          </a:bodyPr>
          <a:lstStyle/>
          <a:p>
            <a:pPr marL="0" indent="0">
              <a:lnSpc>
                <a:spcPct val="150000"/>
              </a:lnSpc>
              <a:buNone/>
            </a:pPr>
            <a:r>
              <a:rPr lang="en-US" dirty="0"/>
              <a:t>If                                                   is a normal random vector,                               ,      is     an       by      fixed matrix, and     is an      -dimensional fixed vector, then the random vector                               is a normal random vector with mean                        and covariance matrix                .</a:t>
            </a:r>
          </a:p>
          <a:p>
            <a:pPr marL="0" indent="0">
              <a:lnSpc>
                <a:spcPct val="100000"/>
              </a:lnSpc>
              <a:buNone/>
            </a:pPr>
            <a:endParaRPr lang="en-US" dirty="0"/>
          </a:p>
        </p:txBody>
      </p:sp>
      <p:pic>
        <p:nvPicPr>
          <p:cNvPr id="10" name="Picture 9"/>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251080" y="1799888"/>
            <a:ext cx="3210971" cy="345600"/>
          </a:xfrm>
          <a:prstGeom prst="rect">
            <a:avLst/>
          </a:prstGeom>
        </p:spPr>
      </p:pic>
      <p:pic>
        <p:nvPicPr>
          <p:cNvPr id="3" name="Picture 2"/>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8045581" y="1841945"/>
            <a:ext cx="1980343" cy="303543"/>
          </a:xfrm>
          <a:prstGeom prst="rect">
            <a:avLst/>
          </a:prstGeom>
        </p:spPr>
      </p:pic>
      <p:pic>
        <p:nvPicPr>
          <p:cNvPr id="7" name="Picture 6"/>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10242680" y="1865716"/>
            <a:ext cx="241371" cy="213943"/>
          </a:xfrm>
          <a:prstGeom prst="rect">
            <a:avLst/>
          </a:prstGeom>
        </p:spPr>
      </p:pic>
      <p:pic>
        <p:nvPicPr>
          <p:cNvPr id="8" name="Picture 7"/>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870095" y="2968470"/>
            <a:ext cx="1868800" cy="254172"/>
          </a:xfrm>
          <a:prstGeom prst="rect">
            <a:avLst/>
          </a:prstGeom>
        </p:spPr>
      </p:pic>
      <p:pic>
        <p:nvPicPr>
          <p:cNvPr id="9" name="Picture 8"/>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9707522" y="2968470"/>
            <a:ext cx="1387886" cy="254172"/>
          </a:xfrm>
          <a:prstGeom prst="rect">
            <a:avLst/>
          </a:prstGeom>
        </p:spPr>
      </p:pic>
      <p:pic>
        <p:nvPicPr>
          <p:cNvPr id="11" name="Picture 10"/>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3806924" y="3445381"/>
            <a:ext cx="941714" cy="274286"/>
          </a:xfrm>
          <a:prstGeom prst="rect">
            <a:avLst/>
          </a:prstGeom>
        </p:spPr>
      </p:pic>
      <p:pic>
        <p:nvPicPr>
          <p:cNvPr id="16" name="Picture 15"/>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4148004" y="4071165"/>
            <a:ext cx="3940572" cy="345600"/>
          </a:xfrm>
          <a:prstGeom prst="rect">
            <a:avLst/>
          </a:prstGeom>
        </p:spPr>
      </p:pic>
      <p:pic>
        <p:nvPicPr>
          <p:cNvPr id="18" name="Picture 17"/>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1337994" y="2483486"/>
            <a:ext cx="294400" cy="138972"/>
          </a:xfrm>
          <a:prstGeom prst="rect">
            <a:avLst/>
          </a:prstGeom>
        </p:spPr>
      </p:pic>
      <p:pic>
        <p:nvPicPr>
          <p:cNvPr id="19" name="Picture 18"/>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2147745" y="2490200"/>
            <a:ext cx="197486" cy="138972"/>
          </a:xfrm>
          <a:prstGeom prst="rect">
            <a:avLst/>
          </a:prstGeom>
        </p:spPr>
      </p:pic>
      <p:pic>
        <p:nvPicPr>
          <p:cNvPr id="21" name="Picture 20"/>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5596267" y="2480133"/>
            <a:ext cx="294400" cy="138972"/>
          </a:xfrm>
          <a:prstGeom prst="rect">
            <a:avLst/>
          </a:prstGeom>
        </p:spPr>
      </p:pic>
      <p:pic>
        <p:nvPicPr>
          <p:cNvPr id="22" name="Picture 21"/>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4662695" y="2419076"/>
            <a:ext cx="171886" cy="210286"/>
          </a:xfrm>
          <a:prstGeom prst="rect">
            <a:avLst/>
          </a:prstGeom>
        </p:spPr>
      </p:pic>
      <p:sp>
        <p:nvSpPr>
          <p:cNvPr id="23" name="Footer Placeholder 10">
            <a:extLst>
              <a:ext uri="{FF2B5EF4-FFF2-40B4-BE49-F238E27FC236}">
                <a16:creationId xmlns:a16="http://schemas.microsoft.com/office/drawing/2014/main" id="{1F57455B-D85A-AA40-AD5E-2C4BD241383D}"/>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17447126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Random Vectors</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59</a:t>
            </a:fld>
            <a:endParaRPr lang="en-GB"/>
          </a:p>
        </p:txBody>
      </p:sp>
      <p:sp>
        <p:nvSpPr>
          <p:cNvPr id="20" name="Content Placeholder 2"/>
          <p:cNvSpPr>
            <a:spLocks noGrp="1"/>
          </p:cNvSpPr>
          <p:nvPr>
            <p:ph idx="1"/>
          </p:nvPr>
        </p:nvSpPr>
        <p:spPr>
          <a:xfrm>
            <a:off x="838200" y="1576369"/>
            <a:ext cx="10560180" cy="4343048"/>
          </a:xfrm>
        </p:spPr>
        <p:txBody>
          <a:bodyPr>
            <a:normAutofit/>
          </a:bodyPr>
          <a:lstStyle/>
          <a:p>
            <a:pPr marL="0" indent="0">
              <a:lnSpc>
                <a:spcPct val="150000"/>
              </a:lnSpc>
              <a:buNone/>
            </a:pPr>
            <a:r>
              <a:rPr lang="en-US" sz="2800" dirty="0"/>
              <a:t>Example.</a:t>
            </a:r>
            <a:r>
              <a:rPr lang="en-US" dirty="0"/>
              <a:t> Let                     be a normal random vector with the following mean vector and covariance matrix </a:t>
            </a:r>
          </a:p>
          <a:p>
            <a:pPr marL="0" indent="0">
              <a:lnSpc>
                <a:spcPct val="150000"/>
              </a:lnSpc>
              <a:buNone/>
            </a:pPr>
            <a:endParaRPr lang="en-US" dirty="0"/>
          </a:p>
          <a:p>
            <a:pPr marL="0" indent="0">
              <a:lnSpc>
                <a:spcPct val="150000"/>
              </a:lnSpc>
              <a:buNone/>
            </a:pPr>
            <a:r>
              <a:rPr lang="en-US" dirty="0"/>
              <a:t>Let also</a:t>
            </a:r>
          </a:p>
        </p:txBody>
      </p:sp>
      <p:pic>
        <p:nvPicPr>
          <p:cNvPr id="12" name="Picture 1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851280" y="1737417"/>
            <a:ext cx="1170286" cy="608000"/>
          </a:xfrm>
          <a:prstGeom prst="rect">
            <a:avLst/>
          </a:prstGeom>
        </p:spPr>
      </p:pic>
      <p:pic>
        <p:nvPicPr>
          <p:cNvPr id="13" name="Picture 12"/>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829574" y="2964757"/>
            <a:ext cx="3816229" cy="729600"/>
          </a:xfrm>
          <a:prstGeom prst="rect">
            <a:avLst/>
          </a:prstGeom>
        </p:spPr>
      </p:pic>
      <p:grpSp>
        <p:nvGrpSpPr>
          <p:cNvPr id="3" name="Group 2">
            <a:extLst>
              <a:ext uri="{FF2B5EF4-FFF2-40B4-BE49-F238E27FC236}">
                <a16:creationId xmlns:a16="http://schemas.microsoft.com/office/drawing/2014/main" id="{2DC33A65-B38B-4B43-A3EC-212886C0DED1}"/>
              </a:ext>
            </a:extLst>
          </p:cNvPr>
          <p:cNvGrpSpPr/>
          <p:nvPr/>
        </p:nvGrpSpPr>
        <p:grpSpPr>
          <a:xfrm>
            <a:off x="2700432" y="4470956"/>
            <a:ext cx="6791136" cy="1114426"/>
            <a:chOff x="2470280" y="4471906"/>
            <a:chExt cx="6791136" cy="1114426"/>
          </a:xfrm>
        </p:grpSpPr>
        <p:pic>
          <p:nvPicPr>
            <p:cNvPr id="14" name="Picture 1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470280" y="4471906"/>
              <a:ext cx="6074514" cy="1002362"/>
            </a:xfrm>
            <a:prstGeom prst="rect">
              <a:avLst/>
            </a:prstGeom>
          </p:spPr>
        </p:pic>
        <p:pic>
          <p:nvPicPr>
            <p:cNvPr id="17" name="Picture 16"/>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7316152" y="5456046"/>
              <a:ext cx="465143" cy="130286"/>
            </a:xfrm>
            <a:prstGeom prst="rect">
              <a:avLst/>
            </a:prstGeom>
          </p:spPr>
        </p:pic>
        <p:pic>
          <p:nvPicPr>
            <p:cNvPr id="25" name="Picture 2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7963852" y="5443346"/>
              <a:ext cx="458286" cy="130286"/>
            </a:xfrm>
            <a:prstGeom prst="rect">
              <a:avLst/>
            </a:prstGeom>
          </p:spPr>
        </p:pic>
        <p:pic>
          <p:nvPicPr>
            <p:cNvPr id="26" name="Picture 2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8800844" y="5378203"/>
              <a:ext cx="460572" cy="130286"/>
            </a:xfrm>
            <a:prstGeom prst="rect">
              <a:avLst/>
            </a:prstGeom>
          </p:spPr>
        </p:pic>
        <p:cxnSp>
          <p:nvCxnSpPr>
            <p:cNvPr id="28" name="Straight Arrow Connector 27"/>
            <p:cNvCxnSpPr/>
            <p:nvPr/>
          </p:nvCxnSpPr>
          <p:spPr>
            <a:xfrm>
              <a:off x="7548723" y="5126200"/>
              <a:ext cx="0" cy="252003"/>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p:cNvCxnSpPr/>
            <p:nvPr/>
          </p:nvCxnSpPr>
          <p:spPr>
            <a:xfrm>
              <a:off x="7784818" y="5110960"/>
              <a:ext cx="324262" cy="267243"/>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p:cNvCxnSpPr/>
            <p:nvPr/>
          </p:nvCxnSpPr>
          <p:spPr>
            <a:xfrm>
              <a:off x="8422138" y="5126200"/>
              <a:ext cx="456562" cy="15240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grpSp>
      <p:sp>
        <p:nvSpPr>
          <p:cNvPr id="16" name="Footer Placeholder 10">
            <a:extLst>
              <a:ext uri="{FF2B5EF4-FFF2-40B4-BE49-F238E27FC236}">
                <a16:creationId xmlns:a16="http://schemas.microsoft.com/office/drawing/2014/main" id="{A0182531-A8EF-1345-804B-26FFA9821504}"/>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2282857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Joint Distributions and Independence</a:t>
            </a:r>
          </a:p>
        </p:txBody>
      </p:sp>
      <p:sp>
        <p:nvSpPr>
          <p:cNvPr id="3" name="Content Placeholder 2"/>
          <p:cNvSpPr>
            <a:spLocks noGrp="1"/>
          </p:cNvSpPr>
          <p:nvPr>
            <p:ph idx="1"/>
          </p:nvPr>
        </p:nvSpPr>
        <p:spPr/>
        <p:txBody>
          <a:bodyPr>
            <a:normAutofit/>
          </a:bodyPr>
          <a:lstStyle/>
          <a:p>
            <a:pPr marL="0" indent="0">
              <a:buNone/>
            </a:pPr>
            <a:r>
              <a:rPr lang="en-US" dirty="0"/>
              <a:t>Let                                          be      </a:t>
            </a:r>
            <a:r>
              <a:rPr lang="en-US" dirty="0">
                <a:solidFill>
                  <a:srgbClr val="FF0000"/>
                </a:solidFill>
              </a:rPr>
              <a:t>continuous </a:t>
            </a:r>
            <a:r>
              <a:rPr lang="en-US" dirty="0"/>
              <a:t>random</a:t>
            </a:r>
            <a:r>
              <a:rPr lang="en-US" dirty="0">
                <a:solidFill>
                  <a:srgbClr val="FF0000"/>
                </a:solidFill>
              </a:rPr>
              <a:t> </a:t>
            </a:r>
            <a:r>
              <a:rPr lang="en-US" dirty="0"/>
              <a:t>variables.</a:t>
            </a:r>
          </a:p>
          <a:p>
            <a:pPr marL="0" indent="0">
              <a:lnSpc>
                <a:spcPct val="150000"/>
              </a:lnSpc>
              <a:buNone/>
            </a:pPr>
            <a:r>
              <a:rPr lang="en-US" sz="2800" dirty="0">
                <a:solidFill>
                  <a:schemeClr val="accent1"/>
                </a:solidFill>
              </a:rPr>
              <a:t>Joint PDF:</a:t>
            </a:r>
          </a:p>
          <a:p>
            <a:pPr marL="0" indent="0">
              <a:buNone/>
            </a:pPr>
            <a:endParaRPr lang="en-US" sz="28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6</a:t>
            </a:fld>
            <a:endParaRPr lang="en-GB"/>
          </a:p>
        </p:txBody>
      </p:sp>
      <p:pic>
        <p:nvPicPr>
          <p:cNvPr id="11" name="Picture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410528" y="1700658"/>
            <a:ext cx="2665143" cy="244724"/>
          </a:xfrm>
          <a:prstGeom prst="rect">
            <a:avLst/>
          </a:prstGeom>
        </p:spPr>
      </p:pic>
      <p:pic>
        <p:nvPicPr>
          <p:cNvPr id="9" name="Picture 8"/>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97745" y="1750016"/>
            <a:ext cx="197486" cy="138972"/>
          </a:xfrm>
          <a:prstGeom prst="rect">
            <a:avLst/>
          </a:prstGeom>
        </p:spPr>
      </p:pic>
      <p:pic>
        <p:nvPicPr>
          <p:cNvPr id="7" name="Picture 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511310" y="2311337"/>
            <a:ext cx="3594971" cy="305371"/>
          </a:xfrm>
          <a:prstGeom prst="rect">
            <a:avLst/>
          </a:prstGeom>
        </p:spPr>
      </p:pic>
      <p:pic>
        <p:nvPicPr>
          <p:cNvPr id="15" name="Picture 1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022825" y="3119379"/>
            <a:ext cx="9923733" cy="1648991"/>
          </a:xfrm>
          <a:prstGeom prst="rect">
            <a:avLst/>
          </a:prstGeom>
        </p:spPr>
      </p:pic>
      <p:sp>
        <p:nvSpPr>
          <p:cNvPr id="12" name="Footer Placeholder 10">
            <a:extLst>
              <a:ext uri="{FF2B5EF4-FFF2-40B4-BE49-F238E27FC236}">
                <a16:creationId xmlns:a16="http://schemas.microsoft.com/office/drawing/2014/main" id="{917EC235-C306-7F4A-86BC-0EE453D8548C}"/>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11901097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Vectors</a:t>
            </a:r>
          </a:p>
        </p:txBody>
      </p:sp>
      <p:sp>
        <p:nvSpPr>
          <p:cNvPr id="3" name="Content Placeholder 2"/>
          <p:cNvSpPr>
            <a:spLocks noGrp="1"/>
          </p:cNvSpPr>
          <p:nvPr>
            <p:ph idx="1"/>
          </p:nvPr>
        </p:nvSpPr>
        <p:spPr/>
        <p:txBody>
          <a:bodyPr/>
          <a:lstStyle/>
          <a:p>
            <a:pPr marL="457200" indent="-457200">
              <a:lnSpc>
                <a:spcPct val="150000"/>
              </a:lnSpc>
              <a:buFont typeface="+mj-lt"/>
              <a:buAutoNum type="alphaLcParenR"/>
            </a:pPr>
            <a:r>
              <a:rPr lang="en-US" dirty="0"/>
              <a:t>Find </a:t>
            </a:r>
          </a:p>
          <a:p>
            <a:pPr marL="457200" indent="-457200">
              <a:lnSpc>
                <a:spcPct val="150000"/>
              </a:lnSpc>
              <a:buFont typeface="+mj-lt"/>
              <a:buAutoNum type="alphaLcParenR"/>
            </a:pPr>
            <a:r>
              <a:rPr lang="en-US" dirty="0"/>
              <a:t>Find the expected value vector of</a:t>
            </a:r>
          </a:p>
          <a:p>
            <a:pPr marL="457200" indent="-457200">
              <a:lnSpc>
                <a:spcPct val="150000"/>
              </a:lnSpc>
              <a:buFont typeface="+mj-lt"/>
              <a:buAutoNum type="alphaLcParenR"/>
            </a:pPr>
            <a:r>
              <a:rPr lang="en-US" dirty="0"/>
              <a:t>Find the covariance matrix of </a:t>
            </a:r>
          </a:p>
          <a:p>
            <a:pPr marL="457200" indent="-457200">
              <a:lnSpc>
                <a:spcPct val="150000"/>
              </a:lnSpc>
              <a:buFont typeface="+mj-lt"/>
              <a:buAutoNum type="alphaLcParenR"/>
            </a:pPr>
            <a:r>
              <a:rPr lang="en-US" dirty="0"/>
              <a:t>Find </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60</a:t>
            </a:fld>
            <a:endParaRPr lang="en-GB"/>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047206" y="1834829"/>
            <a:ext cx="2318629" cy="303543"/>
          </a:xfrm>
          <a:prstGeom prst="rect">
            <a:avLst/>
          </a:prstGeom>
        </p:spPr>
      </p:pic>
      <p:pic>
        <p:nvPicPr>
          <p:cNvPr id="9" name="Picture 8"/>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673659" y="2530866"/>
            <a:ext cx="2115657" cy="266971"/>
          </a:xfrm>
          <a:prstGeom prst="rect">
            <a:avLst/>
          </a:prstGeom>
        </p:spPr>
      </p:pic>
      <p:pic>
        <p:nvPicPr>
          <p:cNvPr id="11" name="Picture 10"/>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159049" y="3213252"/>
            <a:ext cx="1077028" cy="268800"/>
          </a:xfrm>
          <a:prstGeom prst="rect">
            <a:avLst/>
          </a:prstGeom>
        </p:spPr>
      </p:pic>
      <p:pic>
        <p:nvPicPr>
          <p:cNvPr id="13" name="Picture 12"/>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047207" y="3878369"/>
            <a:ext cx="1596343" cy="303543"/>
          </a:xfrm>
          <a:prstGeom prst="rect">
            <a:avLst/>
          </a:prstGeom>
        </p:spPr>
      </p:pic>
      <p:sp>
        <p:nvSpPr>
          <p:cNvPr id="12" name="Footer Placeholder 10">
            <a:extLst>
              <a:ext uri="{FF2B5EF4-FFF2-40B4-BE49-F238E27FC236}">
                <a16:creationId xmlns:a16="http://schemas.microsoft.com/office/drawing/2014/main" id="{770600B1-C26D-BE4F-8324-226275A636FC}"/>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17487291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Probability Bounds</a:t>
            </a:r>
          </a:p>
        </p:txBody>
      </p:sp>
      <p:sp>
        <p:nvSpPr>
          <p:cNvPr id="3" name="Content Placeholder 2"/>
          <p:cNvSpPr>
            <a:spLocks noGrp="1"/>
          </p:cNvSpPr>
          <p:nvPr>
            <p:ph idx="1"/>
          </p:nvPr>
        </p:nvSpPr>
        <p:spPr/>
        <p:txBody>
          <a:bodyPr>
            <a:normAutofit/>
          </a:bodyPr>
          <a:lstStyle/>
          <a:p>
            <a:pPr marL="514350" indent="-514350">
              <a:buFont typeface="+mj-lt"/>
              <a:buAutoNum type="arabicParenR"/>
            </a:pPr>
            <a:r>
              <a:rPr lang="en-US" dirty="0"/>
              <a:t>Union Bound and its Extensions </a:t>
            </a:r>
          </a:p>
          <a:p>
            <a:pPr marL="514350" indent="-514350">
              <a:buFont typeface="+mj-lt"/>
              <a:buAutoNum type="arabicParenR"/>
            </a:pPr>
            <a:r>
              <a:rPr lang="en-US" dirty="0"/>
              <a:t>Markov and </a:t>
            </a:r>
            <a:r>
              <a:rPr lang="en-US" dirty="0" err="1"/>
              <a:t>Chebyshev's</a:t>
            </a:r>
            <a:r>
              <a:rPr lang="en-US" dirty="0"/>
              <a:t> Inequalities </a:t>
            </a:r>
          </a:p>
          <a:p>
            <a:pPr marL="514350" indent="-514350">
              <a:buFont typeface="+mj-lt"/>
              <a:buAutoNum type="arabicParenR"/>
            </a:pPr>
            <a:r>
              <a:rPr lang="en-US" dirty="0" err="1"/>
              <a:t>Chernoff</a:t>
            </a:r>
            <a:r>
              <a:rPr lang="en-US" dirty="0"/>
              <a:t> Bounds </a:t>
            </a:r>
          </a:p>
          <a:p>
            <a:pPr marL="514350" indent="-514350">
              <a:buFont typeface="+mj-lt"/>
              <a:buAutoNum type="arabicParenR"/>
            </a:pPr>
            <a:r>
              <a:rPr lang="en-US" dirty="0"/>
              <a:t>Cauchy‐Schwarz Inequality </a:t>
            </a:r>
          </a:p>
          <a:p>
            <a:pPr marL="514350" indent="-514350">
              <a:buFont typeface="+mj-lt"/>
              <a:buAutoNum type="arabicParenR"/>
            </a:pPr>
            <a:r>
              <a:rPr lang="en-US" dirty="0"/>
              <a:t>Jenson's Inequality </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61</a:t>
            </a:fld>
            <a:endParaRPr lang="en-GB"/>
          </a:p>
        </p:txBody>
      </p:sp>
      <p:sp>
        <p:nvSpPr>
          <p:cNvPr id="7" name="Footer Placeholder 10">
            <a:extLst>
              <a:ext uri="{FF2B5EF4-FFF2-40B4-BE49-F238E27FC236}">
                <a16:creationId xmlns:a16="http://schemas.microsoft.com/office/drawing/2014/main" id="{783A22D8-9CF9-6A4F-983D-08C3BFAC58D3}"/>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14296458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Probability Bounds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Usefulness:</a:t>
            </a:r>
          </a:p>
          <a:p>
            <a:pPr marL="514350" indent="-514350">
              <a:buFont typeface="+mj-lt"/>
              <a:buAutoNum type="arabicParenR"/>
            </a:pPr>
            <a:r>
              <a:rPr lang="en-US" dirty="0"/>
              <a:t>Generality</a:t>
            </a:r>
          </a:p>
          <a:p>
            <a:pPr marL="514350" indent="-514350">
              <a:buFont typeface="+mj-lt"/>
              <a:buAutoNum type="arabicParenR"/>
            </a:pPr>
            <a:r>
              <a:rPr lang="en-US" dirty="0"/>
              <a:t>When exact computation is not possible.</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62</a:t>
            </a:fld>
            <a:endParaRPr lang="en-GB"/>
          </a:p>
        </p:txBody>
      </p:sp>
      <p:sp>
        <p:nvSpPr>
          <p:cNvPr id="7" name="Footer Placeholder 10">
            <a:extLst>
              <a:ext uri="{FF2B5EF4-FFF2-40B4-BE49-F238E27FC236}">
                <a16:creationId xmlns:a16="http://schemas.microsoft.com/office/drawing/2014/main" id="{7E39425A-618F-254B-AEF9-3B49C357663E}"/>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3302672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Probability Bounds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Remember:</a:t>
            </a:r>
          </a:p>
          <a:p>
            <a:pPr marL="0" indent="0">
              <a:buNone/>
            </a:pPr>
            <a:endParaRPr lang="en-US" sz="2800" dirty="0">
              <a:solidFill>
                <a:schemeClr val="accent1"/>
              </a:solidFill>
            </a:endParaRPr>
          </a:p>
          <a:p>
            <a:pPr marL="0" indent="0">
              <a:buNone/>
            </a:pPr>
            <a:endParaRPr lang="en-US" sz="2800" dirty="0">
              <a:solidFill>
                <a:schemeClr val="accent1"/>
              </a:solidFill>
            </a:endParaRPr>
          </a:p>
          <a:p>
            <a:pPr marL="0" indent="0">
              <a:buNone/>
            </a:pPr>
            <a:endParaRPr lang="en-US" sz="2800" dirty="0">
              <a:solidFill>
                <a:schemeClr val="accent1"/>
              </a:solidFill>
            </a:endParaRPr>
          </a:p>
          <a:p>
            <a:pPr marL="0" indent="0">
              <a:buNone/>
            </a:pPr>
            <a:r>
              <a:rPr lang="en-US" dirty="0">
                <a:solidFill>
                  <a:schemeClr val="accent1"/>
                </a:solidFill>
              </a:rPr>
              <a:t>More generally:</a:t>
            </a:r>
          </a:p>
          <a:p>
            <a:pPr marL="0" indent="0">
              <a:buNone/>
            </a:pPr>
            <a:endParaRPr lang="en-US" sz="28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63</a:t>
            </a:fld>
            <a:endParaRPr lang="en-GB"/>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779286" y="2314034"/>
            <a:ext cx="5831314" cy="758857"/>
          </a:xfrm>
          <a:prstGeom prst="rect">
            <a:avLst/>
          </a:prstGeom>
        </p:spPr>
      </p:pic>
      <p:pic>
        <p:nvPicPr>
          <p:cNvPr id="10" name="Picture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333714" y="4456730"/>
            <a:ext cx="7524571" cy="303543"/>
          </a:xfrm>
          <a:prstGeom prst="rect">
            <a:avLst/>
          </a:prstGeom>
        </p:spPr>
      </p:pic>
      <p:sp>
        <p:nvSpPr>
          <p:cNvPr id="9" name="Footer Placeholder 10">
            <a:extLst>
              <a:ext uri="{FF2B5EF4-FFF2-40B4-BE49-F238E27FC236}">
                <a16:creationId xmlns:a16="http://schemas.microsoft.com/office/drawing/2014/main" id="{85BFA90A-8021-4740-969E-EA417B6F2D9D}"/>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20032393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Probability Bounds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The Union Bound</a:t>
            </a:r>
          </a:p>
          <a:p>
            <a:pPr marL="0" indent="0">
              <a:buNone/>
            </a:pPr>
            <a:r>
              <a:rPr lang="en-US" dirty="0"/>
              <a:t>For any events                                , we have </a:t>
            </a:r>
            <a:endParaRPr lang="en-US" sz="32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64</a:t>
            </a:fld>
            <a:endParaRPr lang="en-GB"/>
          </a:p>
        </p:txBody>
      </p:sp>
      <p:pic>
        <p:nvPicPr>
          <p:cNvPr id="8" name="Picture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856733" y="2184236"/>
            <a:ext cx="2005943" cy="274286"/>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202132" y="2934414"/>
            <a:ext cx="3552914" cy="842971"/>
          </a:xfrm>
          <a:prstGeom prst="rect">
            <a:avLst/>
          </a:prstGeom>
        </p:spPr>
      </p:pic>
      <p:sp>
        <p:nvSpPr>
          <p:cNvPr id="10" name="Footer Placeholder 10">
            <a:extLst>
              <a:ext uri="{FF2B5EF4-FFF2-40B4-BE49-F238E27FC236}">
                <a16:creationId xmlns:a16="http://schemas.microsoft.com/office/drawing/2014/main" id="{317DFA11-0DAA-0442-BAFF-2C8F3BA86505}"/>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6715818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Probability Bounds</a:t>
            </a:r>
          </a:p>
        </p:txBody>
      </p:sp>
      <p:sp>
        <p:nvSpPr>
          <p:cNvPr id="3" name="Content Placeholder 2"/>
          <p:cNvSpPr>
            <a:spLocks noGrp="1"/>
          </p:cNvSpPr>
          <p:nvPr>
            <p:ph idx="1"/>
          </p:nvPr>
        </p:nvSpPr>
        <p:spPr/>
        <p:txBody>
          <a:bodyPr>
            <a:normAutofit/>
          </a:bodyPr>
          <a:lstStyle/>
          <a:p>
            <a:pPr marL="0" indent="0">
              <a:buNone/>
            </a:pPr>
            <a:r>
              <a:rPr lang="en-US" sz="2800" dirty="0"/>
              <a:t>Example. </a:t>
            </a:r>
            <a:r>
              <a:rPr lang="en-US" dirty="0"/>
              <a:t>Random Graphs:                  . </a:t>
            </a:r>
          </a:p>
          <a:p>
            <a:pPr marL="0" indent="0">
              <a:lnSpc>
                <a:spcPct val="150000"/>
              </a:lnSpc>
              <a:buNone/>
            </a:pPr>
            <a:r>
              <a:rPr lang="en-US" dirty="0">
                <a:solidFill>
                  <a:schemeClr val="accent1"/>
                </a:solidFill>
              </a:rPr>
              <a:t>        The number of nodes</a:t>
            </a:r>
          </a:p>
          <a:p>
            <a:pPr marL="0" indent="0">
              <a:lnSpc>
                <a:spcPct val="100000"/>
              </a:lnSpc>
              <a:buNone/>
            </a:pPr>
            <a:r>
              <a:rPr lang="en-US" dirty="0">
                <a:solidFill>
                  <a:schemeClr val="accent1"/>
                </a:solidFill>
              </a:rPr>
              <a:t>        Probability of connection between two nodes (independent from other edges).</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65</a:t>
            </a:fld>
            <a:endParaRPr lang="en-GB"/>
          </a:p>
        </p:txBody>
      </p:sp>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85690" y="1720128"/>
            <a:ext cx="1047771" cy="303543"/>
          </a:xfrm>
          <a:prstGeom prst="rect">
            <a:avLst/>
          </a:prstGeom>
        </p:spPr>
      </p:pic>
      <p:pic>
        <p:nvPicPr>
          <p:cNvPr id="9" name="Picture 8"/>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55399" y="2431370"/>
            <a:ext cx="378514" cy="138972"/>
          </a:xfrm>
          <a:prstGeom prst="rect">
            <a:avLst/>
          </a:prstGeom>
        </p:spPr>
      </p:pic>
      <p:pic>
        <p:nvPicPr>
          <p:cNvPr id="11" name="Picture 10"/>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975513" y="2914789"/>
            <a:ext cx="358400" cy="195657"/>
          </a:xfrm>
          <a:prstGeom prst="rect">
            <a:avLst/>
          </a:prstGeom>
        </p:spPr>
      </p:pic>
      <p:grpSp>
        <p:nvGrpSpPr>
          <p:cNvPr id="7" name="Group 6">
            <a:extLst>
              <a:ext uri="{FF2B5EF4-FFF2-40B4-BE49-F238E27FC236}">
                <a16:creationId xmlns:a16="http://schemas.microsoft.com/office/drawing/2014/main" id="{EC5360B2-2D7C-4D4D-9D72-ABB8B1C7E03B}"/>
              </a:ext>
            </a:extLst>
          </p:cNvPr>
          <p:cNvGrpSpPr/>
          <p:nvPr/>
        </p:nvGrpSpPr>
        <p:grpSpPr>
          <a:xfrm>
            <a:off x="4351241" y="3945493"/>
            <a:ext cx="3489517" cy="1728882"/>
            <a:chOff x="3436654" y="3957850"/>
            <a:chExt cx="3489517" cy="1728882"/>
          </a:xfrm>
        </p:grpSpPr>
        <p:pic>
          <p:nvPicPr>
            <p:cNvPr id="1026" name="Picture 2" descr="Figur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654" y="3957850"/>
              <a:ext cx="1728881" cy="17288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096000" y="4721719"/>
              <a:ext cx="830171" cy="201143"/>
            </a:xfrm>
            <a:prstGeom prst="rect">
              <a:avLst/>
            </a:prstGeom>
          </p:spPr>
        </p:pic>
      </p:grpSp>
      <p:sp>
        <p:nvSpPr>
          <p:cNvPr id="12" name="Footer Placeholder 10">
            <a:extLst>
              <a:ext uri="{FF2B5EF4-FFF2-40B4-BE49-F238E27FC236}">
                <a16:creationId xmlns:a16="http://schemas.microsoft.com/office/drawing/2014/main" id="{CF0F0443-FA52-E74B-8A46-174DBEF525C0}"/>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24134872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Probability Bounds</a:t>
            </a:r>
          </a:p>
        </p:txBody>
      </p:sp>
      <p:sp>
        <p:nvSpPr>
          <p:cNvPr id="3" name="Content Placeholder 2"/>
          <p:cNvSpPr>
            <a:spLocks noGrp="1"/>
          </p:cNvSpPr>
          <p:nvPr>
            <p:ph idx="1"/>
          </p:nvPr>
        </p:nvSpPr>
        <p:spPr/>
        <p:txBody>
          <a:bodyPr>
            <a:normAutofit/>
          </a:bodyPr>
          <a:lstStyle/>
          <a:p>
            <a:pPr marL="0" indent="0">
              <a:buNone/>
            </a:pPr>
            <a:r>
              <a:rPr lang="en-US" sz="2800" dirty="0"/>
              <a:t>Example. </a:t>
            </a:r>
            <a:r>
              <a:rPr lang="en-US" dirty="0"/>
              <a:t>Let</a:t>
            </a:r>
            <a:r>
              <a:rPr lang="en-US" sz="2800" dirty="0"/>
              <a:t> </a:t>
            </a:r>
            <a:r>
              <a:rPr lang="en-US" dirty="0"/>
              <a:t>        be the event that a graph randomly generated according to</a:t>
            </a:r>
          </a:p>
          <a:p>
            <a:pPr marL="0" indent="0">
              <a:buNone/>
            </a:pPr>
            <a:r>
              <a:rPr lang="en-US" dirty="0"/>
              <a:t>                  model has at least one isolated node (a node that is not connected to</a:t>
            </a:r>
          </a:p>
          <a:p>
            <a:pPr marL="0" indent="0">
              <a:buNone/>
            </a:pPr>
            <a:r>
              <a:rPr lang="en-US" dirty="0"/>
              <a:t> any other nodes). Show that</a:t>
            </a:r>
          </a:p>
          <a:p>
            <a:pPr marL="0" indent="0">
              <a:buNone/>
            </a:pPr>
            <a:endParaRPr lang="en-US" dirty="0"/>
          </a:p>
          <a:p>
            <a:pPr marL="0" indent="0">
              <a:buNone/>
            </a:pPr>
            <a:endParaRPr lang="en-US" dirty="0"/>
          </a:p>
          <a:p>
            <a:pPr marL="457200" indent="-457200">
              <a:buFont typeface="+mj-lt"/>
              <a:buAutoNum type="alphaLcParenR" startAt="2"/>
            </a:pPr>
            <a:r>
              <a:rPr lang="en-US" dirty="0"/>
              <a:t>And conclude that for any              , if                                                   then</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66</a:t>
            </a:fld>
            <a:endParaRPr lang="en-GB"/>
          </a:p>
        </p:txBody>
      </p:sp>
      <p:pic>
        <p:nvPicPr>
          <p:cNvPr id="8" name="Picture 7"/>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983513" y="2202530"/>
            <a:ext cx="1047771" cy="303543"/>
          </a:xfrm>
          <a:prstGeom prst="rect">
            <a:avLst/>
          </a:prstGeom>
        </p:spPr>
      </p:pic>
      <p:pic>
        <p:nvPicPr>
          <p:cNvPr id="7" name="Picture 6"/>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862758" y="1740110"/>
            <a:ext cx="416914" cy="256000"/>
          </a:xfrm>
          <a:prstGeom prst="rect">
            <a:avLst/>
          </a:prstGeom>
        </p:spPr>
      </p:pic>
      <p:pic>
        <p:nvPicPr>
          <p:cNvPr id="10" name="Picture 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012482" y="3305502"/>
            <a:ext cx="3331657" cy="341943"/>
          </a:xfrm>
          <a:prstGeom prst="rect">
            <a:avLst/>
          </a:prstGeom>
        </p:spPr>
      </p:pic>
      <p:pic>
        <p:nvPicPr>
          <p:cNvPr id="12" name="Picture 11"/>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776760" y="4060186"/>
            <a:ext cx="757029" cy="223086"/>
          </a:xfrm>
          <a:prstGeom prst="rect">
            <a:avLst/>
          </a:prstGeom>
        </p:spPr>
      </p:pic>
      <p:pic>
        <p:nvPicPr>
          <p:cNvPr id="15" name="Picture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6115042" y="3805731"/>
            <a:ext cx="3048990" cy="628572"/>
          </a:xfrm>
          <a:prstGeom prst="rect">
            <a:avLst/>
          </a:prstGeom>
        </p:spPr>
      </p:pic>
      <p:pic>
        <p:nvPicPr>
          <p:cNvPr id="16" name="Picture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012482" y="4833396"/>
            <a:ext cx="2477714" cy="418743"/>
          </a:xfrm>
          <a:prstGeom prst="rect">
            <a:avLst/>
          </a:prstGeom>
        </p:spPr>
      </p:pic>
      <p:sp>
        <p:nvSpPr>
          <p:cNvPr id="13" name="Footer Placeholder 10">
            <a:extLst>
              <a:ext uri="{FF2B5EF4-FFF2-40B4-BE49-F238E27FC236}">
                <a16:creationId xmlns:a16="http://schemas.microsoft.com/office/drawing/2014/main" id="{D81551F7-B592-1A43-87EC-E0F25089F255}"/>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8407998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Probability Bounds</a:t>
            </a:r>
          </a:p>
        </p:txBody>
      </p:sp>
      <p:sp>
        <p:nvSpPr>
          <p:cNvPr id="3" name="Content Placeholder 2"/>
          <p:cNvSpPr>
            <a:spLocks noGrp="1"/>
          </p:cNvSpPr>
          <p:nvPr>
            <p:ph idx="1"/>
          </p:nvPr>
        </p:nvSpPr>
        <p:spPr/>
        <p:txBody>
          <a:bodyPr>
            <a:normAutofit/>
          </a:bodyPr>
          <a:lstStyle/>
          <a:p>
            <a:pPr marL="0" indent="0">
              <a:buNone/>
            </a:pPr>
            <a:r>
              <a:rPr lang="en-US" dirty="0"/>
              <a:t>It is an interesting exercise to calculate                 exactly using the inclusion-exclusion principle: </a:t>
            </a:r>
            <a:endParaRPr lang="en-US" sz="28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67</a:t>
            </a:fld>
            <a:endParaRPr lang="en-GB"/>
          </a:p>
        </p:txBody>
      </p:sp>
      <p:pic>
        <p:nvPicPr>
          <p:cNvPr id="11" name="Picture 10"/>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943391" y="1677024"/>
            <a:ext cx="909486" cy="290895"/>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73021" y="2627822"/>
            <a:ext cx="9587809" cy="1785143"/>
          </a:xfrm>
          <a:prstGeom prst="rect">
            <a:avLst/>
          </a:prstGeom>
        </p:spPr>
      </p:pic>
      <p:sp>
        <p:nvSpPr>
          <p:cNvPr id="10" name="Footer Placeholder 10">
            <a:extLst>
              <a:ext uri="{FF2B5EF4-FFF2-40B4-BE49-F238E27FC236}">
                <a16:creationId xmlns:a16="http://schemas.microsoft.com/office/drawing/2014/main" id="{9F116364-65A4-8C4A-ACCF-76DCE57B1E98}"/>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37267142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Probability Bounds</a:t>
            </a:r>
          </a:p>
        </p:txBody>
      </p:sp>
      <p:sp>
        <p:nvSpPr>
          <p:cNvPr id="3" name="Content Placeholder 2"/>
          <p:cNvSpPr>
            <a:spLocks noGrp="1"/>
          </p:cNvSpPr>
          <p:nvPr>
            <p:ph idx="1"/>
          </p:nvPr>
        </p:nvSpPr>
        <p:spPr/>
        <p:txBody>
          <a:bodyPr>
            <a:normAutofit/>
          </a:bodyPr>
          <a:lstStyle/>
          <a:p>
            <a:pPr marL="0" indent="0">
              <a:buNone/>
            </a:pPr>
            <a:r>
              <a:rPr lang="en-US" dirty="0">
                <a:solidFill>
                  <a:schemeClr val="accent1"/>
                </a:solidFill>
              </a:rPr>
              <a:t>Generalization of the Union Bound: </a:t>
            </a:r>
            <a:r>
              <a:rPr lang="en-US" dirty="0" err="1">
                <a:solidFill>
                  <a:schemeClr val="accent1"/>
                </a:solidFill>
              </a:rPr>
              <a:t>Bonferroni</a:t>
            </a:r>
            <a:r>
              <a:rPr lang="en-US" dirty="0">
                <a:solidFill>
                  <a:schemeClr val="accent1"/>
                </a:solidFill>
              </a:rPr>
              <a:t> Inequalities</a:t>
            </a:r>
          </a:p>
          <a:p>
            <a:pPr marL="0" indent="0">
              <a:buNone/>
            </a:pPr>
            <a:r>
              <a:rPr lang="en-US" dirty="0"/>
              <a:t>For any events                                , we have </a:t>
            </a:r>
            <a:endParaRPr lang="en-US" sz="28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68</a:t>
            </a:fld>
            <a:endParaRPr lang="en-GB"/>
          </a:p>
        </p:txBody>
      </p:sp>
      <p:pic>
        <p:nvPicPr>
          <p:cNvPr id="7" name="Picture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912915" y="2159011"/>
            <a:ext cx="2005943" cy="274286"/>
          </a:xfrm>
          <a:prstGeom prst="rect">
            <a:avLst/>
          </a:prstGeom>
        </p:spPr>
      </p:pic>
      <p:pic>
        <p:nvPicPr>
          <p:cNvPr id="13" name="Picture 1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141978" y="2704921"/>
            <a:ext cx="8327620" cy="2473142"/>
          </a:xfrm>
          <a:prstGeom prst="rect">
            <a:avLst/>
          </a:prstGeom>
        </p:spPr>
      </p:pic>
      <p:pic>
        <p:nvPicPr>
          <p:cNvPr id="14" name="Picture 1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rot="5400000">
            <a:off x="4946438" y="5461774"/>
            <a:ext cx="375238" cy="49524"/>
          </a:xfrm>
          <a:prstGeom prst="rect">
            <a:avLst/>
          </a:prstGeom>
        </p:spPr>
      </p:pic>
      <p:sp>
        <p:nvSpPr>
          <p:cNvPr id="10" name="Footer Placeholder 10">
            <a:extLst>
              <a:ext uri="{FF2B5EF4-FFF2-40B4-BE49-F238E27FC236}">
                <a16:creationId xmlns:a16="http://schemas.microsoft.com/office/drawing/2014/main" id="{8426308B-951F-C048-95C2-3FA1E49B34F4}"/>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42339041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Probability Bounds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Markov's Inequality</a:t>
            </a:r>
          </a:p>
          <a:p>
            <a:pPr marL="0" indent="0">
              <a:buNone/>
            </a:pPr>
            <a:r>
              <a:rPr lang="en-US" dirty="0"/>
              <a:t>If</a:t>
            </a:r>
            <a:r>
              <a:rPr lang="en-US" sz="2800" dirty="0">
                <a:solidFill>
                  <a:schemeClr val="accent1"/>
                </a:solidFill>
              </a:rPr>
              <a:t>      </a:t>
            </a:r>
            <a:r>
              <a:rPr lang="en-US" dirty="0"/>
              <a:t>is any </a:t>
            </a:r>
            <a:r>
              <a:rPr lang="en-US" dirty="0">
                <a:solidFill>
                  <a:srgbClr val="FF0000"/>
                </a:solidFill>
              </a:rPr>
              <a:t>nonnegative</a:t>
            </a:r>
            <a:r>
              <a:rPr lang="en-US" dirty="0"/>
              <a:t> random variable, then</a:t>
            </a:r>
            <a:endParaRPr lang="en-US" sz="32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69</a:t>
            </a:fld>
            <a:endParaRPr lang="en-GB"/>
          </a:p>
        </p:txBody>
      </p:sp>
      <p:pic>
        <p:nvPicPr>
          <p:cNvPr id="8" name="Picture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187397" y="2249894"/>
            <a:ext cx="279771" cy="208457"/>
          </a:xfrm>
          <a:prstGeom prst="rect">
            <a:avLst/>
          </a:prstGeom>
        </p:spPr>
      </p:pic>
      <p:pic>
        <p:nvPicPr>
          <p:cNvPr id="10" name="Picture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429343" y="2973222"/>
            <a:ext cx="5066971" cy="667428"/>
          </a:xfrm>
          <a:prstGeom prst="rect">
            <a:avLst/>
          </a:prstGeom>
        </p:spPr>
      </p:pic>
      <p:sp>
        <p:nvSpPr>
          <p:cNvPr id="9" name="Footer Placeholder 10">
            <a:extLst>
              <a:ext uri="{FF2B5EF4-FFF2-40B4-BE49-F238E27FC236}">
                <a16:creationId xmlns:a16="http://schemas.microsoft.com/office/drawing/2014/main" id="{6DFF3A50-B506-B343-8BB5-CE7F854348BD}"/>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76898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Joint Distributions and Independence</a:t>
            </a:r>
          </a:p>
        </p:txBody>
      </p:sp>
      <p:sp>
        <p:nvSpPr>
          <p:cNvPr id="3" name="Content Placeholder 2"/>
          <p:cNvSpPr>
            <a:spLocks noGrp="1"/>
          </p:cNvSpPr>
          <p:nvPr>
            <p:ph idx="1"/>
          </p:nvPr>
        </p:nvSpPr>
        <p:spPr/>
        <p:txBody>
          <a:bodyPr>
            <a:normAutofit/>
          </a:bodyPr>
          <a:lstStyle/>
          <a:p>
            <a:pPr marL="0" indent="0">
              <a:buNone/>
            </a:pPr>
            <a:r>
              <a:rPr lang="en-US" dirty="0"/>
              <a:t>The </a:t>
            </a:r>
            <a:r>
              <a:rPr lang="en-US" dirty="0">
                <a:solidFill>
                  <a:schemeClr val="accent1"/>
                </a:solidFill>
              </a:rPr>
              <a:t>joint CDF </a:t>
            </a:r>
            <a:r>
              <a:rPr lang="en-US" dirty="0"/>
              <a:t>of       random variables                                           (both </a:t>
            </a:r>
            <a:r>
              <a:rPr lang="en-US" dirty="0">
                <a:solidFill>
                  <a:srgbClr val="FF0000"/>
                </a:solidFill>
              </a:rPr>
              <a:t>discrete</a:t>
            </a:r>
            <a:r>
              <a:rPr lang="en-US" dirty="0"/>
              <a:t> and </a:t>
            </a:r>
            <a:r>
              <a:rPr lang="en-US" dirty="0">
                <a:solidFill>
                  <a:srgbClr val="FF0000"/>
                </a:solidFill>
              </a:rPr>
              <a:t>continuous</a:t>
            </a:r>
            <a:r>
              <a:rPr lang="en-US" dirty="0"/>
              <a:t>)</a:t>
            </a:r>
            <a:r>
              <a:rPr lang="en-US" dirty="0">
                <a:solidFill>
                  <a:srgbClr val="FF0000"/>
                </a:solidFill>
              </a:rPr>
              <a:t> </a:t>
            </a:r>
            <a:r>
              <a:rPr lang="en-US" dirty="0"/>
              <a:t>is defined as</a:t>
            </a:r>
          </a:p>
          <a:p>
            <a:pPr marL="0" indent="0">
              <a:buNone/>
            </a:pPr>
            <a:endParaRPr lang="en-US" sz="28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7</a:t>
            </a:fld>
            <a:endParaRPr lang="en-GB"/>
          </a:p>
        </p:txBody>
      </p:sp>
      <p:pic>
        <p:nvPicPr>
          <p:cNvPr id="11" name="Picture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724967" y="1709441"/>
            <a:ext cx="2665143" cy="244724"/>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077696" y="1741261"/>
            <a:ext cx="197486" cy="138972"/>
          </a:xfrm>
          <a:prstGeom prst="rect">
            <a:avLst/>
          </a:prstGeom>
        </p:spPr>
      </p:pic>
      <p:pic>
        <p:nvPicPr>
          <p:cNvPr id="8" name="Picture 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362248" y="2864526"/>
            <a:ext cx="9590857" cy="316343"/>
          </a:xfrm>
          <a:prstGeom prst="rect">
            <a:avLst/>
          </a:prstGeom>
        </p:spPr>
      </p:pic>
      <p:sp>
        <p:nvSpPr>
          <p:cNvPr id="10" name="Footer Placeholder 10">
            <a:extLst>
              <a:ext uri="{FF2B5EF4-FFF2-40B4-BE49-F238E27FC236}">
                <a16:creationId xmlns:a16="http://schemas.microsoft.com/office/drawing/2014/main" id="{6E5DE62E-40F6-E642-8AB7-CA3E04DD2583}"/>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6072572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Probability Bounds</a:t>
            </a:r>
          </a:p>
        </p:txBody>
      </p:sp>
      <p:sp>
        <p:nvSpPr>
          <p:cNvPr id="3" name="Content Placeholder 2"/>
          <p:cNvSpPr>
            <a:spLocks noGrp="1"/>
          </p:cNvSpPr>
          <p:nvPr>
            <p:ph idx="1"/>
          </p:nvPr>
        </p:nvSpPr>
        <p:spPr/>
        <p:txBody>
          <a:bodyPr>
            <a:normAutofit/>
          </a:bodyPr>
          <a:lstStyle/>
          <a:p>
            <a:pPr marL="0" indent="0">
              <a:buNone/>
            </a:pPr>
            <a:r>
              <a:rPr lang="en-US" dirty="0"/>
              <a:t>Let</a:t>
            </a:r>
            <a:r>
              <a:rPr lang="en-US" sz="2800" dirty="0">
                <a:solidFill>
                  <a:schemeClr val="accent1"/>
                </a:solidFill>
              </a:rPr>
              <a:t>      </a:t>
            </a:r>
            <a:r>
              <a:rPr lang="en-US" dirty="0"/>
              <a:t>be any positive continuous random variable, we can write</a:t>
            </a:r>
            <a:endParaRPr lang="en-US" sz="32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70</a:t>
            </a:fld>
            <a:endParaRPr lang="en-GB"/>
          </a:p>
        </p:txBody>
      </p:sp>
      <p:pic>
        <p:nvPicPr>
          <p:cNvPr id="8" name="Picture 7"/>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394697" y="1755314"/>
            <a:ext cx="279771" cy="208457"/>
          </a:xfrm>
          <a:prstGeom prst="rect">
            <a:avLst/>
          </a:prstGeom>
        </p:spPr>
      </p:pic>
      <p:pic>
        <p:nvPicPr>
          <p:cNvPr id="9" name="Picture 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63504" y="2383106"/>
            <a:ext cx="5331962" cy="1590705"/>
          </a:xfrm>
          <a:prstGeom prst="rect">
            <a:avLst/>
          </a:prstGeom>
        </p:spPr>
      </p:pic>
      <p:pic>
        <p:nvPicPr>
          <p:cNvPr id="11" name="Picture 1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923400" y="4129944"/>
            <a:ext cx="1342628" cy="278248"/>
          </a:xfrm>
          <a:prstGeom prst="rect">
            <a:avLst/>
          </a:prstGeom>
        </p:spPr>
      </p:pic>
      <p:pic>
        <p:nvPicPr>
          <p:cNvPr id="7" name="Picture 6"/>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173028" y="2602545"/>
            <a:ext cx="3238095" cy="252953"/>
          </a:xfrm>
          <a:prstGeom prst="rect">
            <a:avLst/>
          </a:prstGeom>
        </p:spPr>
      </p:pic>
      <p:pic>
        <p:nvPicPr>
          <p:cNvPr id="17" name="Picture 16"/>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163504" y="4880572"/>
            <a:ext cx="5511314" cy="611809"/>
          </a:xfrm>
          <a:prstGeom prst="rect">
            <a:avLst/>
          </a:prstGeom>
        </p:spPr>
      </p:pic>
      <p:sp>
        <p:nvSpPr>
          <p:cNvPr id="12" name="Footer Placeholder 10">
            <a:extLst>
              <a:ext uri="{FF2B5EF4-FFF2-40B4-BE49-F238E27FC236}">
                <a16:creationId xmlns:a16="http://schemas.microsoft.com/office/drawing/2014/main" id="{3AA9A4B3-C1B9-1944-99BF-83E2AFDADEAD}"/>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29547066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Probability Bounds</a:t>
            </a:r>
          </a:p>
        </p:txBody>
      </p:sp>
      <p:sp>
        <p:nvSpPr>
          <p:cNvPr id="3" name="Content Placeholder 2"/>
          <p:cNvSpPr>
            <a:spLocks noGrp="1"/>
          </p:cNvSpPr>
          <p:nvPr>
            <p:ph idx="1"/>
          </p:nvPr>
        </p:nvSpPr>
        <p:spPr/>
        <p:txBody>
          <a:bodyPr>
            <a:normAutofit/>
          </a:bodyPr>
          <a:lstStyle/>
          <a:p>
            <a:pPr marL="0" indent="0">
              <a:buNone/>
            </a:pPr>
            <a:r>
              <a:rPr lang="en-US" sz="2800" dirty="0" err="1">
                <a:solidFill>
                  <a:schemeClr val="accent1"/>
                </a:solidFill>
              </a:rPr>
              <a:t>Chebyshev's</a:t>
            </a:r>
            <a:r>
              <a:rPr lang="en-US" sz="2800" dirty="0">
                <a:solidFill>
                  <a:schemeClr val="accent1"/>
                </a:solidFill>
              </a:rPr>
              <a:t> Inequality</a:t>
            </a:r>
          </a:p>
          <a:p>
            <a:pPr marL="0" indent="0">
              <a:buNone/>
            </a:pPr>
            <a:r>
              <a:rPr lang="en-US" dirty="0"/>
              <a:t>If</a:t>
            </a:r>
            <a:r>
              <a:rPr lang="en-US" sz="2800" dirty="0">
                <a:solidFill>
                  <a:schemeClr val="accent1"/>
                </a:solidFill>
              </a:rPr>
              <a:t>      </a:t>
            </a:r>
            <a:r>
              <a:rPr lang="en-US" dirty="0"/>
              <a:t>is any random variable, then for any              , we have</a:t>
            </a:r>
            <a:endParaRPr lang="en-US" sz="32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71</a:t>
            </a:fld>
            <a:endParaRPr lang="en-GB"/>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199754" y="2237537"/>
            <a:ext cx="279771" cy="208457"/>
          </a:xfrm>
          <a:prstGeom prst="rect">
            <a:avLst/>
          </a:prstGeom>
        </p:spPr>
      </p:pic>
      <p:pic>
        <p:nvPicPr>
          <p:cNvPr id="7" name="Picture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276722" y="2259811"/>
            <a:ext cx="769829" cy="235886"/>
          </a:xfrm>
          <a:prstGeom prst="rect">
            <a:avLst/>
          </a:prstGeom>
        </p:spPr>
      </p:pic>
      <p:pic>
        <p:nvPicPr>
          <p:cNvPr id="9" name="Picture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823837" y="2898591"/>
            <a:ext cx="4501943" cy="685714"/>
          </a:xfrm>
          <a:prstGeom prst="rect">
            <a:avLst/>
          </a:prstGeom>
        </p:spPr>
      </p:pic>
      <p:sp>
        <p:nvSpPr>
          <p:cNvPr id="10" name="Footer Placeholder 10">
            <a:extLst>
              <a:ext uri="{FF2B5EF4-FFF2-40B4-BE49-F238E27FC236}">
                <a16:creationId xmlns:a16="http://schemas.microsoft.com/office/drawing/2014/main" id="{873F0EF7-5FBE-564D-AAFB-290EEF4706CF}"/>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37488815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Probability Bounds</a:t>
            </a:r>
          </a:p>
        </p:txBody>
      </p:sp>
      <p:sp>
        <p:nvSpPr>
          <p:cNvPr id="3" name="Content Placeholder 2"/>
          <p:cNvSpPr>
            <a:spLocks noGrp="1"/>
          </p:cNvSpPr>
          <p:nvPr>
            <p:ph idx="1"/>
          </p:nvPr>
        </p:nvSpPr>
        <p:spPr/>
        <p:txBody>
          <a:bodyPr>
            <a:normAutofit/>
          </a:bodyPr>
          <a:lstStyle/>
          <a:p>
            <a:pPr marL="0" indent="0">
              <a:buNone/>
            </a:pPr>
            <a:r>
              <a:rPr lang="en-US" dirty="0"/>
              <a:t>Let</a:t>
            </a:r>
            <a:r>
              <a:rPr lang="en-US" sz="2800" dirty="0">
                <a:solidFill>
                  <a:schemeClr val="accent1"/>
                </a:solidFill>
              </a:rPr>
              <a:t>      </a:t>
            </a:r>
            <a:r>
              <a:rPr lang="en-US" dirty="0"/>
              <a:t>be any random variable. If                                      , then       is a nonnegative random variable.</a:t>
            </a:r>
            <a:endParaRPr lang="en-US" sz="32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72</a:t>
            </a:fld>
            <a:endParaRPr lang="en-GB"/>
          </a:p>
        </p:txBody>
      </p:sp>
      <p:pic>
        <p:nvPicPr>
          <p:cNvPr id="8" name="Picture 7"/>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404471" y="1736434"/>
            <a:ext cx="279771" cy="208457"/>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243725" y="1683338"/>
            <a:ext cx="2339429" cy="327695"/>
          </a:xfrm>
          <a:prstGeom prst="rect">
            <a:avLst/>
          </a:prstGeom>
        </p:spPr>
      </p:pic>
      <p:pic>
        <p:nvPicPr>
          <p:cNvPr id="12" name="Picture 1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569544" y="1742956"/>
            <a:ext cx="254172" cy="208457"/>
          </a:xfrm>
          <a:prstGeom prst="rect">
            <a:avLst/>
          </a:prstGeom>
        </p:spPr>
      </p:pic>
      <p:pic>
        <p:nvPicPr>
          <p:cNvPr id="18" name="Picture 17"/>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727563" y="2695197"/>
            <a:ext cx="4046324" cy="628572"/>
          </a:xfrm>
          <a:prstGeom prst="rect">
            <a:avLst/>
          </a:prstGeom>
        </p:spPr>
      </p:pic>
      <p:pic>
        <p:nvPicPr>
          <p:cNvPr id="16" name="Picture 15"/>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086116" y="3795929"/>
            <a:ext cx="5737600" cy="343619"/>
          </a:xfrm>
          <a:prstGeom prst="rect">
            <a:avLst/>
          </a:prstGeom>
        </p:spPr>
      </p:pic>
      <p:sp>
        <p:nvSpPr>
          <p:cNvPr id="13" name="Footer Placeholder 10">
            <a:extLst>
              <a:ext uri="{FF2B5EF4-FFF2-40B4-BE49-F238E27FC236}">
                <a16:creationId xmlns:a16="http://schemas.microsoft.com/office/drawing/2014/main" id="{69BC935D-484F-AF46-8344-EFD716889453}"/>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8243277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Probability Bounds</a:t>
            </a:r>
          </a:p>
        </p:txBody>
      </p:sp>
      <p:sp>
        <p:nvSpPr>
          <p:cNvPr id="3" name="Content Placeholder 2"/>
          <p:cNvSpPr>
            <a:spLocks noGrp="1"/>
          </p:cNvSpPr>
          <p:nvPr>
            <p:ph idx="1"/>
          </p:nvPr>
        </p:nvSpPr>
        <p:spPr/>
        <p:txBody>
          <a:bodyPr>
            <a:normAutofit/>
          </a:bodyPr>
          <a:lstStyle/>
          <a:p>
            <a:pPr marL="0" indent="0">
              <a:buNone/>
            </a:pPr>
            <a:r>
              <a:rPr lang="en-US" sz="2800" dirty="0" err="1">
                <a:solidFill>
                  <a:schemeClr val="accent1"/>
                </a:solidFill>
              </a:rPr>
              <a:t>Chernoff</a:t>
            </a:r>
            <a:r>
              <a:rPr lang="en-US" sz="2800" dirty="0">
                <a:solidFill>
                  <a:schemeClr val="accent1"/>
                </a:solidFill>
              </a:rPr>
              <a:t> Bounds</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73</a:t>
            </a:fld>
            <a:endParaRPr lang="en-GB"/>
          </a:p>
        </p:txBody>
      </p:sp>
      <p:pic>
        <p:nvPicPr>
          <p:cNvPr id="10" name="Picture 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118171" y="2417214"/>
            <a:ext cx="5955657" cy="303543"/>
          </a:xfrm>
          <a:prstGeom prst="rect">
            <a:avLst/>
          </a:prstGeom>
        </p:spPr>
      </p:pic>
      <p:pic>
        <p:nvPicPr>
          <p:cNvPr id="11" name="Picture 10"/>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118171" y="3113250"/>
            <a:ext cx="5955657" cy="303543"/>
          </a:xfrm>
          <a:prstGeom prst="rect">
            <a:avLst/>
          </a:prstGeom>
        </p:spPr>
      </p:pic>
      <p:sp>
        <p:nvSpPr>
          <p:cNvPr id="9" name="Footer Placeholder 10">
            <a:extLst>
              <a:ext uri="{FF2B5EF4-FFF2-40B4-BE49-F238E27FC236}">
                <a16:creationId xmlns:a16="http://schemas.microsoft.com/office/drawing/2014/main" id="{02AB34B1-D77E-A74D-8700-6142A018EC92}"/>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23669140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Probability Bounds</a:t>
            </a:r>
          </a:p>
        </p:txBody>
      </p:sp>
      <p:sp>
        <p:nvSpPr>
          <p:cNvPr id="3" name="Content Placeholder 2"/>
          <p:cNvSpPr>
            <a:spLocks noGrp="1"/>
          </p:cNvSpPr>
          <p:nvPr>
            <p:ph idx="1"/>
          </p:nvPr>
        </p:nvSpPr>
        <p:spPr/>
        <p:txBody>
          <a:bodyPr>
            <a:normAutofit/>
          </a:bodyPr>
          <a:lstStyle/>
          <a:p>
            <a:pPr marL="0" indent="0">
              <a:buNone/>
            </a:pPr>
            <a:r>
              <a:rPr lang="en-US" dirty="0"/>
              <a:t>For              , we can write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74</a:t>
            </a:fld>
            <a:endParaRPr lang="en-GB"/>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447051" y="1709939"/>
            <a:ext cx="769829" cy="223086"/>
          </a:xfrm>
          <a:prstGeom prst="rect">
            <a:avLst/>
          </a:prstGeom>
        </p:spPr>
      </p:pic>
      <p:pic>
        <p:nvPicPr>
          <p:cNvPr id="11" name="Picture 10"/>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73021" y="2203283"/>
            <a:ext cx="6595809" cy="1855543"/>
          </a:xfrm>
          <a:prstGeom prst="rect">
            <a:avLst/>
          </a:prstGeom>
        </p:spPr>
      </p:pic>
      <p:sp>
        <p:nvSpPr>
          <p:cNvPr id="9" name="Footer Placeholder 10">
            <a:extLst>
              <a:ext uri="{FF2B5EF4-FFF2-40B4-BE49-F238E27FC236}">
                <a16:creationId xmlns:a16="http://schemas.microsoft.com/office/drawing/2014/main" id="{00C29E77-46FE-EC4E-8179-F43B2A1C4374}"/>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30253556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Probability Bounds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Cauchy-Schwarz Inequality</a:t>
            </a:r>
          </a:p>
          <a:p>
            <a:pPr marL="0" indent="0">
              <a:buNone/>
            </a:pPr>
            <a:r>
              <a:rPr lang="en-US" dirty="0"/>
              <a:t>For any two random variables       and       , we have</a:t>
            </a:r>
          </a:p>
          <a:p>
            <a:pPr marL="0" indent="0">
              <a:buNone/>
            </a:pPr>
            <a:endParaRPr lang="en-US" dirty="0"/>
          </a:p>
          <a:p>
            <a:pPr marL="0" indent="0">
              <a:buNone/>
            </a:pPr>
            <a:endParaRPr lang="en-US" dirty="0"/>
          </a:p>
          <a:p>
            <a:pPr marL="0" indent="0">
              <a:buNone/>
            </a:pPr>
            <a:r>
              <a:rPr lang="en-US" dirty="0"/>
              <a:t>where equality holds if and only if                    , for some constant </a:t>
            </a:r>
            <a:endParaRPr lang="en-US" sz="28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75</a:t>
            </a:fld>
            <a:endParaRPr lang="en-GB"/>
          </a:p>
        </p:txBody>
      </p:sp>
      <p:pic>
        <p:nvPicPr>
          <p:cNvPr id="7" name="Picture 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749462" y="2210241"/>
            <a:ext cx="279771" cy="208457"/>
          </a:xfrm>
          <a:prstGeom prst="rect">
            <a:avLst/>
          </a:prstGeom>
        </p:spPr>
      </p:pic>
      <p:pic>
        <p:nvPicPr>
          <p:cNvPr id="8" name="Picture 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784303" y="2210240"/>
            <a:ext cx="254172" cy="208457"/>
          </a:xfrm>
          <a:prstGeom prst="rect">
            <a:avLst/>
          </a:prstGeom>
        </p:spPr>
      </p:pic>
      <p:pic>
        <p:nvPicPr>
          <p:cNvPr id="9" name="Picture 8"/>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345472" y="2802762"/>
            <a:ext cx="3669943" cy="365714"/>
          </a:xfrm>
          <a:prstGeom prst="rect">
            <a:avLst/>
          </a:prstGeom>
        </p:spPr>
      </p:pic>
      <p:pic>
        <p:nvPicPr>
          <p:cNvPr id="12" name="Picture 11"/>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320561" y="3560174"/>
            <a:ext cx="1263543" cy="210286"/>
          </a:xfrm>
          <a:prstGeom prst="rect">
            <a:avLst/>
          </a:prstGeom>
        </p:spPr>
      </p:pic>
      <p:pic>
        <p:nvPicPr>
          <p:cNvPr id="13" name="Picture 1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03099" y="3561869"/>
            <a:ext cx="938057" cy="235886"/>
          </a:xfrm>
          <a:prstGeom prst="rect">
            <a:avLst/>
          </a:prstGeom>
        </p:spPr>
      </p:pic>
      <p:sp>
        <p:nvSpPr>
          <p:cNvPr id="14" name="Footer Placeholder 10">
            <a:extLst>
              <a:ext uri="{FF2B5EF4-FFF2-40B4-BE49-F238E27FC236}">
                <a16:creationId xmlns:a16="http://schemas.microsoft.com/office/drawing/2014/main" id="{FA1F3A14-01AC-DD48-839C-01285959A43D}"/>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38997639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Probability Bounds</a:t>
            </a:r>
          </a:p>
        </p:txBody>
      </p:sp>
      <p:sp>
        <p:nvSpPr>
          <p:cNvPr id="3" name="Content Placeholder 2"/>
          <p:cNvSpPr>
            <a:spLocks noGrp="1"/>
          </p:cNvSpPr>
          <p:nvPr>
            <p:ph idx="1"/>
          </p:nvPr>
        </p:nvSpPr>
        <p:spPr>
          <a:xfrm>
            <a:off x="838200" y="1568790"/>
            <a:ext cx="10280779" cy="434304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76</a:t>
            </a:fld>
            <a:endParaRPr lang="en-GB"/>
          </a:p>
        </p:txBody>
      </p:sp>
      <p:pic>
        <p:nvPicPr>
          <p:cNvPr id="9" name="Picture 8"/>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777356" y="1921328"/>
            <a:ext cx="2152229" cy="303543"/>
          </a:xfrm>
          <a:prstGeom prst="rect">
            <a:avLst/>
          </a:prstGeom>
        </p:spPr>
      </p:pic>
      <p:pic>
        <p:nvPicPr>
          <p:cNvPr id="20" name="Picture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00715" y="4303940"/>
            <a:ext cx="4231315" cy="365715"/>
          </a:xfrm>
          <a:prstGeom prst="rect">
            <a:avLst/>
          </a:prstGeom>
        </p:spPr>
      </p:pic>
      <p:grpSp>
        <p:nvGrpSpPr>
          <p:cNvPr id="7" name="Group 6">
            <a:extLst>
              <a:ext uri="{FF2B5EF4-FFF2-40B4-BE49-F238E27FC236}">
                <a16:creationId xmlns:a16="http://schemas.microsoft.com/office/drawing/2014/main" id="{ED868526-2137-AE4D-805C-3AA6EADF1EF6}"/>
              </a:ext>
            </a:extLst>
          </p:cNvPr>
          <p:cNvGrpSpPr/>
          <p:nvPr/>
        </p:nvGrpSpPr>
        <p:grpSpPr>
          <a:xfrm>
            <a:off x="1809354" y="2138088"/>
            <a:ext cx="7417142" cy="1684905"/>
            <a:chOff x="1105019" y="2138088"/>
            <a:chExt cx="7417142" cy="1684905"/>
          </a:xfrm>
        </p:grpSpPr>
        <p:pic>
          <p:nvPicPr>
            <p:cNvPr id="19" name="Picture 18"/>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105019" y="2973165"/>
              <a:ext cx="7417142" cy="849828"/>
            </a:xfrm>
            <a:prstGeom prst="rect">
              <a:avLst/>
            </a:prstGeom>
          </p:spPr>
        </p:pic>
        <p:pic>
          <p:nvPicPr>
            <p:cNvPr id="23" name="Picture 22"/>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480270" y="2265491"/>
              <a:ext cx="1647086" cy="159086"/>
            </a:xfrm>
            <a:prstGeom prst="rect">
              <a:avLst/>
            </a:prstGeom>
          </p:spPr>
        </p:pic>
        <p:sp>
          <p:nvSpPr>
            <p:cNvPr id="22" name="TextBox 21"/>
            <p:cNvSpPr txBox="1"/>
            <p:nvPr/>
          </p:nvSpPr>
          <p:spPr>
            <a:xfrm>
              <a:off x="5295330" y="2138088"/>
              <a:ext cx="1184940" cy="400110"/>
            </a:xfrm>
            <a:prstGeom prst="rect">
              <a:avLst/>
            </a:prstGeom>
            <a:noFill/>
          </p:spPr>
          <p:txBody>
            <a:bodyPr wrap="none" rtlCol="0">
              <a:spAutoFit/>
            </a:bodyPr>
            <a:lstStyle/>
            <a:p>
              <a:r>
                <a:rPr lang="en-US" sz="2000" b="1" dirty="0">
                  <a:solidFill>
                    <a:srgbClr val="FF0000"/>
                  </a:solidFill>
                </a:rPr>
                <a:t>assuming</a:t>
              </a:r>
              <a:endParaRPr lang="en-US" b="1" dirty="0">
                <a:solidFill>
                  <a:srgbClr val="FF0000"/>
                </a:solidFill>
              </a:endParaRPr>
            </a:p>
          </p:txBody>
        </p:sp>
        <p:cxnSp>
          <p:nvCxnSpPr>
            <p:cNvPr id="25" name="Curved Connector 24"/>
            <p:cNvCxnSpPr/>
            <p:nvPr/>
          </p:nvCxnSpPr>
          <p:spPr>
            <a:xfrm rot="5400000" flipH="1" flipV="1">
              <a:off x="5499264" y="2603146"/>
              <a:ext cx="438294" cy="354841"/>
            </a:xfrm>
            <a:prstGeom prst="curved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grpSp>
      <p:sp>
        <p:nvSpPr>
          <p:cNvPr id="14" name="Footer Placeholder 10">
            <a:extLst>
              <a:ext uri="{FF2B5EF4-FFF2-40B4-BE49-F238E27FC236}">
                <a16:creationId xmlns:a16="http://schemas.microsoft.com/office/drawing/2014/main" id="{F675BDA9-CC16-904D-8D37-44FA6FC1648B}"/>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40524344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Probability Bounds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Jensen's Inequality</a:t>
            </a:r>
          </a:p>
          <a:p>
            <a:pPr marL="0" indent="0">
              <a:buNone/>
            </a:pPr>
            <a:r>
              <a:rPr lang="en-US" dirty="0"/>
              <a:t>Remember</a:t>
            </a:r>
            <a:r>
              <a:rPr lang="en-US" b="0" dirty="0"/>
              <a:t> </a:t>
            </a:r>
          </a:p>
          <a:p>
            <a:pPr marL="0" indent="0">
              <a:buNone/>
            </a:pPr>
            <a:endParaRPr lang="en-US" b="0" dirty="0"/>
          </a:p>
          <a:p>
            <a:pPr marL="0" indent="0">
              <a:buNone/>
            </a:pPr>
            <a:endParaRPr lang="en-US" b="0" dirty="0"/>
          </a:p>
          <a:p>
            <a:pPr marL="0" indent="0">
              <a:buNone/>
            </a:pPr>
            <a:r>
              <a:rPr lang="en-US" dirty="0"/>
              <a:t>If</a:t>
            </a:r>
            <a:r>
              <a:rPr lang="en-US" b="0" dirty="0"/>
              <a:t> </a:t>
            </a:r>
            <a:endParaRPr lang="en-US" dirty="0"/>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77</a:t>
            </a:fld>
            <a:endParaRPr lang="en-GB"/>
          </a:p>
        </p:txBody>
      </p:sp>
      <p:pic>
        <p:nvPicPr>
          <p:cNvPr id="29" name="Picture 2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70705" y="2781852"/>
            <a:ext cx="6850590" cy="313448"/>
          </a:xfrm>
          <a:prstGeom prst="rect">
            <a:avLst/>
          </a:prstGeom>
        </p:spPr>
      </p:pic>
      <p:pic>
        <p:nvPicPr>
          <p:cNvPr id="30" name="Picture 2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222477" y="3484840"/>
            <a:ext cx="1541486" cy="341943"/>
          </a:xfrm>
          <a:prstGeom prst="rect">
            <a:avLst/>
          </a:prstGeom>
        </p:spPr>
      </p:pic>
      <p:pic>
        <p:nvPicPr>
          <p:cNvPr id="31" name="Picture 3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740800" y="4271291"/>
            <a:ext cx="2710400" cy="278248"/>
          </a:xfrm>
          <a:prstGeom prst="rect">
            <a:avLst/>
          </a:prstGeom>
        </p:spPr>
      </p:pic>
      <p:sp>
        <p:nvSpPr>
          <p:cNvPr id="10" name="Footer Placeholder 10">
            <a:extLst>
              <a:ext uri="{FF2B5EF4-FFF2-40B4-BE49-F238E27FC236}">
                <a16:creationId xmlns:a16="http://schemas.microsoft.com/office/drawing/2014/main" id="{04905E7E-00FD-5140-97FF-26F49AA2F739}"/>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18415309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Probability Bounds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Jensen's Inequality</a:t>
            </a:r>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78</a:t>
            </a:fld>
            <a:endParaRPr lang="en-GB"/>
          </a:p>
        </p:txBody>
      </p:sp>
      <p:pic>
        <p:nvPicPr>
          <p:cNvPr id="2050" name="Picture 2" descr="Figu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6304" y="2090063"/>
            <a:ext cx="5896289" cy="282508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a:xfrm>
            <a:off x="4895357" y="3581393"/>
            <a:ext cx="14" cy="217503"/>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6" name="Oval 15"/>
          <p:cNvSpPr/>
          <p:nvPr/>
        </p:nvSpPr>
        <p:spPr>
          <a:xfrm>
            <a:off x="4881486" y="3546002"/>
            <a:ext cx="52636" cy="6815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865610" y="3773290"/>
            <a:ext cx="57787" cy="710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859260" y="3543102"/>
            <a:ext cx="57787" cy="710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451429" y="2811789"/>
            <a:ext cx="1044443" cy="416441"/>
          </a:xfrm>
          <a:prstGeom prst="rect">
            <a:avLst/>
          </a:prstGeom>
        </p:spPr>
      </p:pic>
      <p:pic>
        <p:nvPicPr>
          <p:cNvPr id="21" name="Picture 2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904005" y="2950128"/>
            <a:ext cx="793910" cy="394171"/>
          </a:xfrm>
          <a:prstGeom prst="rect">
            <a:avLst/>
          </a:prstGeom>
        </p:spPr>
      </p:pic>
      <p:cxnSp>
        <p:nvCxnSpPr>
          <p:cNvPr id="25" name="Straight Arrow Connector 24"/>
          <p:cNvCxnSpPr/>
          <p:nvPr/>
        </p:nvCxnSpPr>
        <p:spPr>
          <a:xfrm flipV="1">
            <a:off x="4990070" y="3368680"/>
            <a:ext cx="1047750" cy="436768"/>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flipV="1">
            <a:off x="3575654" y="3181949"/>
            <a:ext cx="1267733" cy="35441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861882" y="5230188"/>
            <a:ext cx="4130742" cy="512914"/>
          </a:xfrm>
          <a:prstGeom prst="rect">
            <a:avLst/>
          </a:prstGeom>
        </p:spPr>
      </p:pic>
      <p:sp>
        <p:nvSpPr>
          <p:cNvPr id="17" name="Footer Placeholder 10">
            <a:extLst>
              <a:ext uri="{FF2B5EF4-FFF2-40B4-BE49-F238E27FC236}">
                <a16:creationId xmlns:a16="http://schemas.microsoft.com/office/drawing/2014/main" id="{CB79F994-828D-6B49-BE7D-C83BB64026E6}"/>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35613680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Probability Bounds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Definition.</a:t>
            </a:r>
            <a:r>
              <a:rPr lang="en-US" dirty="0"/>
              <a:t> Consider a function                       , where     is an interval in     . We </a:t>
            </a:r>
          </a:p>
          <a:p>
            <a:pPr marL="0" indent="0">
              <a:buNone/>
            </a:pPr>
            <a:r>
              <a:rPr lang="en-US" dirty="0"/>
              <a:t>say that      is a </a:t>
            </a:r>
            <a:r>
              <a:rPr lang="en-US" dirty="0">
                <a:solidFill>
                  <a:srgbClr val="FF0000"/>
                </a:solidFill>
              </a:rPr>
              <a:t>convex</a:t>
            </a:r>
            <a:r>
              <a:rPr lang="en-US" dirty="0"/>
              <a:t> function if, for any two points      and     in     and any     </a:t>
            </a:r>
          </a:p>
          <a:p>
            <a:pPr marL="0" indent="0">
              <a:buNone/>
            </a:pPr>
            <a:r>
              <a:rPr lang="en-US" dirty="0"/>
              <a:t>                    , we have</a:t>
            </a:r>
          </a:p>
          <a:p>
            <a:pPr marL="0" indent="0">
              <a:buNone/>
            </a:pPr>
            <a:endParaRPr lang="en-US" dirty="0"/>
          </a:p>
          <a:p>
            <a:pPr marL="0" indent="0">
              <a:buNone/>
            </a:pPr>
            <a:endParaRPr lang="en-US" dirty="0"/>
          </a:p>
          <a:p>
            <a:pPr marL="0" indent="0">
              <a:buNone/>
            </a:pPr>
            <a:r>
              <a:rPr lang="en-US" dirty="0"/>
              <a:t>We say that      is </a:t>
            </a:r>
            <a:r>
              <a:rPr lang="en-US" dirty="0">
                <a:solidFill>
                  <a:srgbClr val="FF0000"/>
                </a:solidFill>
              </a:rPr>
              <a:t>concave</a:t>
            </a:r>
            <a:r>
              <a:rPr lang="en-US" dirty="0"/>
              <a:t> if</a:t>
            </a: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79</a:t>
            </a:fld>
            <a:endParaRPr lang="en-GB"/>
          </a:p>
        </p:txBody>
      </p:sp>
      <p:pic>
        <p:nvPicPr>
          <p:cNvPr id="8" name="Picture 7"/>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5133583" y="1712786"/>
            <a:ext cx="1400686" cy="268800"/>
          </a:xfrm>
          <a:prstGeom prst="rect">
            <a:avLst/>
          </a:prstGeom>
        </p:spPr>
      </p:pic>
      <p:pic>
        <p:nvPicPr>
          <p:cNvPr id="9" name="Picture 8"/>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7641497" y="1756605"/>
            <a:ext cx="160914" cy="208457"/>
          </a:xfrm>
          <a:prstGeom prst="rect">
            <a:avLst/>
          </a:prstGeom>
        </p:spPr>
      </p:pic>
      <p:pic>
        <p:nvPicPr>
          <p:cNvPr id="10" name="Picture 9"/>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9893377" y="1731891"/>
            <a:ext cx="210286" cy="208457"/>
          </a:xfrm>
          <a:prstGeom prst="rect">
            <a:avLst/>
          </a:prstGeom>
        </p:spPr>
      </p:pic>
      <p:pic>
        <p:nvPicPr>
          <p:cNvPr id="12" name="Picture 11"/>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045914" y="2287553"/>
            <a:ext cx="160914" cy="197486"/>
          </a:xfrm>
          <a:prstGeom prst="rect">
            <a:avLst/>
          </a:prstGeom>
        </p:spPr>
      </p:pic>
      <p:pic>
        <p:nvPicPr>
          <p:cNvPr id="13" name="Picture 12"/>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7630214" y="2301201"/>
            <a:ext cx="173714" cy="138972"/>
          </a:xfrm>
          <a:prstGeom prst="rect">
            <a:avLst/>
          </a:prstGeom>
        </p:spPr>
      </p:pic>
      <p:pic>
        <p:nvPicPr>
          <p:cNvPr id="14" name="Picture 13"/>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8487658" y="2289071"/>
            <a:ext cx="168228" cy="197486"/>
          </a:xfrm>
          <a:prstGeom prst="rect">
            <a:avLst/>
          </a:prstGeom>
        </p:spPr>
      </p:pic>
      <p:pic>
        <p:nvPicPr>
          <p:cNvPr id="15" name="Picture 14"/>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9081825" y="2233891"/>
            <a:ext cx="160914" cy="208457"/>
          </a:xfrm>
          <a:prstGeom prst="rect">
            <a:avLst/>
          </a:prstGeom>
        </p:spPr>
      </p:pic>
      <p:pic>
        <p:nvPicPr>
          <p:cNvPr id="16" name="Picture 15"/>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957649" y="2658623"/>
            <a:ext cx="1303771" cy="303543"/>
          </a:xfrm>
          <a:prstGeom prst="rect">
            <a:avLst/>
          </a:prstGeom>
        </p:spPr>
      </p:pic>
      <p:pic>
        <p:nvPicPr>
          <p:cNvPr id="17" name="Picture 16"/>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2816401" y="3290456"/>
            <a:ext cx="6182400" cy="303543"/>
          </a:xfrm>
          <a:prstGeom prst="rect">
            <a:avLst/>
          </a:prstGeom>
        </p:spPr>
      </p:pic>
      <p:pic>
        <p:nvPicPr>
          <p:cNvPr id="18" name="Picture 17"/>
          <p:cNvPicPr>
            <a:picLocks noChangeAspect="1"/>
          </p:cNvPicPr>
          <p:nvPr>
            <p:custDataLst>
              <p:tags r:id="rId10"/>
            </p:custDataLst>
          </p:nvPr>
        </p:nvPicPr>
        <p:blipFill>
          <a:blip r:embed="rId17" cstate="print">
            <a:extLst>
              <a:ext uri="{28A0092B-C50C-407E-A947-70E740481C1C}">
                <a14:useLocalDpi xmlns:a14="http://schemas.microsoft.com/office/drawing/2010/main" val="0"/>
              </a:ext>
            </a:extLst>
          </a:blip>
          <a:stretch>
            <a:fillRect/>
          </a:stretch>
        </p:blipFill>
        <p:spPr>
          <a:xfrm>
            <a:off x="2532655" y="4090041"/>
            <a:ext cx="160914" cy="197486"/>
          </a:xfrm>
          <a:prstGeom prst="rect">
            <a:avLst/>
          </a:prstGeom>
        </p:spPr>
      </p:pic>
      <p:pic>
        <p:nvPicPr>
          <p:cNvPr id="19" name="Picture 18"/>
          <p:cNvPicPr>
            <a:picLocks noChangeAspect="1"/>
          </p:cNvPicPr>
          <p:nvPr>
            <p:custDataLst>
              <p:tags r:id="rId11"/>
            </p:custDataLst>
          </p:nvPr>
        </p:nvPicPr>
        <p:blipFill>
          <a:blip r:embed="rId22" cstate="print">
            <a:extLst>
              <a:ext uri="{28A0092B-C50C-407E-A947-70E740481C1C}">
                <a14:useLocalDpi xmlns:a14="http://schemas.microsoft.com/office/drawing/2010/main" val="0"/>
              </a:ext>
            </a:extLst>
          </a:blip>
          <a:stretch>
            <a:fillRect/>
          </a:stretch>
        </p:blipFill>
        <p:spPr>
          <a:xfrm>
            <a:off x="2816401" y="4767621"/>
            <a:ext cx="6182400" cy="303543"/>
          </a:xfrm>
          <a:prstGeom prst="rect">
            <a:avLst/>
          </a:prstGeom>
        </p:spPr>
      </p:pic>
      <p:sp>
        <p:nvSpPr>
          <p:cNvPr id="20" name="Footer Placeholder 10">
            <a:extLst>
              <a:ext uri="{FF2B5EF4-FFF2-40B4-BE49-F238E27FC236}">
                <a16:creationId xmlns:a16="http://schemas.microsoft.com/office/drawing/2014/main" id="{76BD77B4-5018-F946-9AE5-9B188DDDADA8}"/>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3689073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Joint Distributions and Independence</a:t>
            </a:r>
          </a:p>
        </p:txBody>
      </p:sp>
      <p:sp>
        <p:nvSpPr>
          <p:cNvPr id="3" name="Content Placeholder 2"/>
          <p:cNvSpPr>
            <a:spLocks noGrp="1"/>
          </p:cNvSpPr>
          <p:nvPr>
            <p:ph idx="1"/>
          </p:nvPr>
        </p:nvSpPr>
        <p:spPr/>
        <p:txBody>
          <a:bodyPr>
            <a:normAutofit/>
          </a:bodyPr>
          <a:lstStyle/>
          <a:p>
            <a:pPr marL="0" indent="0">
              <a:buNone/>
            </a:pPr>
            <a:r>
              <a:rPr lang="en-US" dirty="0"/>
              <a:t>Random variables                                           are </a:t>
            </a:r>
            <a:r>
              <a:rPr lang="en-US" dirty="0">
                <a:solidFill>
                  <a:srgbClr val="FF0000"/>
                </a:solidFill>
              </a:rPr>
              <a:t>independent</a:t>
            </a:r>
            <a:r>
              <a:rPr lang="en-US" dirty="0"/>
              <a:t>, if</a:t>
            </a:r>
          </a:p>
          <a:p>
            <a:pPr marL="0" indent="0">
              <a:buNone/>
            </a:pPr>
            <a:endParaRPr lang="en-US" dirty="0">
              <a:solidFill>
                <a:schemeClr val="accent1"/>
              </a:solidFill>
            </a:endParaRPr>
          </a:p>
          <a:p>
            <a:pPr marL="0" indent="0">
              <a:buNone/>
            </a:pPr>
            <a:endParaRPr lang="en-US" dirty="0">
              <a:solidFill>
                <a:schemeClr val="accent1"/>
              </a:solidFill>
            </a:endParaRPr>
          </a:p>
          <a:p>
            <a:pPr marL="0" indent="0">
              <a:buNone/>
            </a:pPr>
            <a:r>
              <a:rPr lang="en-US" dirty="0">
                <a:solidFill>
                  <a:schemeClr val="accent1"/>
                </a:solidFill>
              </a:rPr>
              <a:t>Discrete:</a:t>
            </a:r>
          </a:p>
          <a:p>
            <a:pPr marL="0" indent="0">
              <a:buNone/>
            </a:pPr>
            <a:endParaRPr lang="en-US" dirty="0">
              <a:solidFill>
                <a:schemeClr val="accent1"/>
              </a:solidFill>
            </a:endParaRPr>
          </a:p>
          <a:p>
            <a:pPr marL="0" indent="0">
              <a:buNone/>
            </a:pPr>
            <a:endParaRPr lang="en-US" dirty="0">
              <a:solidFill>
                <a:schemeClr val="accent1"/>
              </a:solidFill>
            </a:endParaRPr>
          </a:p>
          <a:p>
            <a:pPr marL="0" indent="0">
              <a:buNone/>
            </a:pPr>
            <a:r>
              <a:rPr lang="en-US" dirty="0">
                <a:solidFill>
                  <a:schemeClr val="accent1"/>
                </a:solidFill>
              </a:rPr>
              <a:t>Continuous:</a:t>
            </a:r>
          </a:p>
          <a:p>
            <a:pPr marL="0" indent="0">
              <a:buNone/>
            </a:pPr>
            <a:endParaRPr lang="en-US"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8</a:t>
            </a:fld>
            <a:endParaRPr lang="en-GB"/>
          </a:p>
        </p:txBody>
      </p:sp>
      <p:pic>
        <p:nvPicPr>
          <p:cNvPr id="11" name="Picture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331682" y="1713015"/>
            <a:ext cx="2665143" cy="244724"/>
          </a:xfrm>
          <a:prstGeom prst="rect">
            <a:avLst/>
          </a:prstGeom>
        </p:spPr>
      </p:pic>
      <p:pic>
        <p:nvPicPr>
          <p:cNvPr id="7" name="Picture 6"/>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91701" y="3642919"/>
            <a:ext cx="8691200" cy="316343"/>
          </a:xfrm>
          <a:prstGeom prst="rect">
            <a:avLst/>
          </a:prstGeom>
        </p:spPr>
      </p:pic>
      <p:pic>
        <p:nvPicPr>
          <p:cNvPr id="10" name="Picture 9"/>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291701" y="4977625"/>
            <a:ext cx="8495543" cy="316343"/>
          </a:xfrm>
          <a:prstGeom prst="rect">
            <a:avLst/>
          </a:prstGeom>
        </p:spPr>
      </p:pic>
      <p:pic>
        <p:nvPicPr>
          <p:cNvPr id="12" name="Picture 11"/>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291701" y="2308213"/>
            <a:ext cx="8649143" cy="316343"/>
          </a:xfrm>
          <a:prstGeom prst="rect">
            <a:avLst/>
          </a:prstGeom>
        </p:spPr>
      </p:pic>
      <p:sp>
        <p:nvSpPr>
          <p:cNvPr id="13" name="Footer Placeholder 10">
            <a:extLst>
              <a:ext uri="{FF2B5EF4-FFF2-40B4-BE49-F238E27FC236}">
                <a16:creationId xmlns:a16="http://schemas.microsoft.com/office/drawing/2014/main" id="{E225958E-8718-E843-BAF6-9ABEB25529E2}"/>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3908875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Probability Bounds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Jensen's Inequality</a:t>
            </a:r>
          </a:p>
          <a:p>
            <a:pPr marL="0" indent="0">
              <a:buNone/>
            </a:pPr>
            <a:r>
              <a:rPr lang="en-US" dirty="0"/>
              <a:t>If</a:t>
            </a:r>
            <a:r>
              <a:rPr lang="en-US" sz="2800" dirty="0">
                <a:solidFill>
                  <a:schemeClr val="accent1"/>
                </a:solidFill>
              </a:rPr>
              <a:t>          </a:t>
            </a:r>
            <a:r>
              <a:rPr lang="en-US" dirty="0"/>
              <a:t>is a convex function on         , and                     </a:t>
            </a:r>
            <a:r>
              <a:rPr lang="en-US" dirty="0" err="1"/>
              <a:t>and</a:t>
            </a:r>
            <a:r>
              <a:rPr lang="en-US" dirty="0"/>
              <a:t>                     are finite, then </a:t>
            </a:r>
            <a:endParaRPr lang="en-US" sz="2800" dirty="0">
              <a:solidFill>
                <a:schemeClr val="accent1"/>
              </a:solidFill>
            </a:endParaRPr>
          </a:p>
          <a:p>
            <a:pPr marL="0" indent="0">
              <a:buNone/>
            </a:pPr>
            <a:endParaRPr lang="en-US" sz="28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80</a:t>
            </a:fld>
            <a:endParaRPr lang="en-GB"/>
          </a:p>
        </p:txBody>
      </p:sp>
      <p:pic>
        <p:nvPicPr>
          <p:cNvPr id="7" name="Picture 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222201" y="2216857"/>
            <a:ext cx="614400" cy="303543"/>
          </a:xfrm>
          <a:prstGeom prst="rect">
            <a:avLst/>
          </a:prstGeom>
        </p:spPr>
      </p:pic>
      <p:pic>
        <p:nvPicPr>
          <p:cNvPr id="11" name="Picture 10"/>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881687" y="2238932"/>
            <a:ext cx="473600" cy="254172"/>
          </a:xfrm>
          <a:prstGeom prst="rect">
            <a:avLst/>
          </a:prstGeom>
        </p:spPr>
      </p:pic>
      <p:pic>
        <p:nvPicPr>
          <p:cNvPr id="20" name="Picture 19"/>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161473" y="2216857"/>
            <a:ext cx="1164800" cy="303543"/>
          </a:xfrm>
          <a:prstGeom prst="rect">
            <a:avLst/>
          </a:prstGeom>
        </p:spPr>
      </p:pic>
      <p:pic>
        <p:nvPicPr>
          <p:cNvPr id="21" name="Picture 2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082398" y="2197988"/>
            <a:ext cx="1183086" cy="303543"/>
          </a:xfrm>
          <a:prstGeom prst="rect">
            <a:avLst/>
          </a:prstGeom>
        </p:spPr>
      </p:pic>
      <p:pic>
        <p:nvPicPr>
          <p:cNvPr id="22" name="Picture 21"/>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617600" y="3007504"/>
            <a:ext cx="2956800" cy="303543"/>
          </a:xfrm>
          <a:prstGeom prst="rect">
            <a:avLst/>
          </a:prstGeom>
        </p:spPr>
      </p:pic>
      <p:sp>
        <p:nvSpPr>
          <p:cNvPr id="12" name="Footer Placeholder 10">
            <a:extLst>
              <a:ext uri="{FF2B5EF4-FFF2-40B4-BE49-F238E27FC236}">
                <a16:creationId xmlns:a16="http://schemas.microsoft.com/office/drawing/2014/main" id="{30E6BFCF-1D54-814F-AC0E-A940643E3A22}"/>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9121955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Probability Bounds</a:t>
            </a:r>
          </a:p>
        </p:txBody>
      </p:sp>
      <p:sp>
        <p:nvSpPr>
          <p:cNvPr id="3" name="Content Placeholder 2"/>
          <p:cNvSpPr>
            <a:spLocks noGrp="1"/>
          </p:cNvSpPr>
          <p:nvPr>
            <p:ph idx="1"/>
          </p:nvPr>
        </p:nvSpPr>
        <p:spPr/>
        <p:txBody>
          <a:bodyPr>
            <a:normAutofit/>
          </a:bodyPr>
          <a:lstStyle/>
          <a:p>
            <a:pPr marL="0" indent="0">
              <a:buNone/>
            </a:pPr>
            <a:r>
              <a:rPr lang="en-US" dirty="0"/>
              <a:t>A twice-differentiable function                        is convex if and only if  </a:t>
            </a:r>
          </a:p>
          <a:p>
            <a:pPr marL="0" indent="0">
              <a:buNone/>
            </a:pPr>
            <a:r>
              <a:rPr lang="en-US" dirty="0"/>
              <a:t>for all</a:t>
            </a:r>
            <a:endParaRPr lang="en-US" sz="2800"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81</a:t>
            </a:fld>
            <a:endParaRPr lang="en-GB"/>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874875" y="1688072"/>
            <a:ext cx="1400686" cy="268800"/>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351985" y="1635044"/>
            <a:ext cx="1453714" cy="321828"/>
          </a:xfrm>
          <a:prstGeom prst="rect">
            <a:avLst/>
          </a:prstGeom>
        </p:spPr>
      </p:pic>
      <p:pic>
        <p:nvPicPr>
          <p:cNvPr id="10" name="Picture 9"/>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763187" y="2153656"/>
            <a:ext cx="866743" cy="235886"/>
          </a:xfrm>
          <a:prstGeom prst="rect">
            <a:avLst/>
          </a:prstGeom>
        </p:spPr>
      </p:pic>
      <p:sp>
        <p:nvSpPr>
          <p:cNvPr id="11" name="Footer Placeholder 10">
            <a:extLst>
              <a:ext uri="{FF2B5EF4-FFF2-40B4-BE49-F238E27FC236}">
                <a16:creationId xmlns:a16="http://schemas.microsoft.com/office/drawing/2014/main" id="{E29166BA-854E-6B4C-B4A1-B7BF1E385858}"/>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12473424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635" y="653842"/>
            <a:ext cx="10597165" cy="755779"/>
          </a:xfrm>
        </p:spPr>
        <p:txBody>
          <a:bodyPr/>
          <a:lstStyle/>
          <a:p>
            <a:r>
              <a:rPr lang="en-US" b="1" dirty="0"/>
              <a:t>Post-work for Lesson</a:t>
            </a:r>
          </a:p>
        </p:txBody>
      </p:sp>
      <p:sp>
        <p:nvSpPr>
          <p:cNvPr id="4" name="Date Placeholder 3">
            <a:extLst>
              <a:ext uri="{FF2B5EF4-FFF2-40B4-BE49-F238E27FC236}">
                <a16:creationId xmlns:a16="http://schemas.microsoft.com/office/drawing/2014/main" id="{FA15CDC3-3447-43D3-AC50-38E04329D36F}"/>
              </a:ext>
            </a:extLst>
          </p:cNvPr>
          <p:cNvSpPr>
            <a:spLocks noGrp="1"/>
          </p:cNvSpPr>
          <p:nvPr>
            <p:ph type="dt" sz="half" idx="10"/>
          </p:nvPr>
        </p:nvSpPr>
        <p:spPr/>
        <p:txBody>
          <a:bodyPr/>
          <a:lstStyle/>
          <a:p>
            <a:r>
              <a:rPr lang="en-US"/>
              <a:t>Chapter 6</a:t>
            </a:r>
            <a:endParaRPr lang="en-GB"/>
          </a:p>
        </p:txBody>
      </p:sp>
      <p:sp>
        <p:nvSpPr>
          <p:cNvPr id="6" name="Slide Number Placeholder 5">
            <a:extLst>
              <a:ext uri="{FF2B5EF4-FFF2-40B4-BE49-F238E27FC236}">
                <a16:creationId xmlns:a16="http://schemas.microsoft.com/office/drawing/2014/main" id="{BF5FAC83-0AB3-4257-BF48-844E442EFC8D}"/>
              </a:ext>
            </a:extLst>
          </p:cNvPr>
          <p:cNvSpPr>
            <a:spLocks noGrp="1"/>
          </p:cNvSpPr>
          <p:nvPr>
            <p:ph type="sldNum" sz="quarter" idx="12"/>
          </p:nvPr>
        </p:nvSpPr>
        <p:spPr/>
        <p:txBody>
          <a:bodyPr/>
          <a:lstStyle/>
          <a:p>
            <a:fld id="{953FA840-7BA5-48A8-BEB4-818C152EB02B}" type="slidenum">
              <a:rPr lang="en-GB" smtClean="0"/>
              <a:t>82</a:t>
            </a:fld>
            <a:endParaRPr lang="en-GB"/>
          </a:p>
        </p:txBody>
      </p:sp>
      <p:sp>
        <p:nvSpPr>
          <p:cNvPr id="7" name="Content Placeholder 2">
            <a:extLst>
              <a:ext uri="{FF2B5EF4-FFF2-40B4-BE49-F238E27FC236}">
                <a16:creationId xmlns:a16="http://schemas.microsoft.com/office/drawing/2014/main" id="{D349C7F4-A77A-3D49-BCF4-BF1E6A878BD3}"/>
              </a:ext>
            </a:extLst>
          </p:cNvPr>
          <p:cNvSpPr>
            <a:spLocks noGrp="1"/>
          </p:cNvSpPr>
          <p:nvPr>
            <p:ph idx="1"/>
          </p:nvPr>
        </p:nvSpPr>
        <p:spPr>
          <a:xfrm>
            <a:off x="756635" y="1630245"/>
            <a:ext cx="10280779" cy="4343048"/>
          </a:xfrm>
        </p:spPr>
        <p:txBody>
          <a:bodyPr>
            <a:normAutofit/>
          </a:bodyPr>
          <a:lstStyle/>
          <a:p>
            <a:pPr>
              <a:lnSpc>
                <a:spcPct val="100000"/>
              </a:lnSpc>
              <a:spcBef>
                <a:spcPts val="0"/>
              </a:spcBef>
            </a:pPr>
            <a:r>
              <a:rPr lang="en-US" altLang="en-US" dirty="0"/>
              <a:t>Complete homework assignment for Lessons </a:t>
            </a:r>
            <a:r>
              <a:rPr lang="en-US" altLang="en-US" dirty="0" smtClean="0"/>
              <a:t>14-16:</a:t>
            </a:r>
          </a:p>
          <a:p>
            <a:pPr>
              <a:lnSpc>
                <a:spcPct val="100000"/>
              </a:lnSpc>
              <a:spcBef>
                <a:spcPts val="0"/>
              </a:spcBef>
            </a:pPr>
            <a:endParaRPr lang="en-US" altLang="en-US" dirty="0"/>
          </a:p>
          <a:p>
            <a:pPr marL="0" indent="0" algn="ctr">
              <a:lnSpc>
                <a:spcPct val="100000"/>
              </a:lnSpc>
              <a:spcBef>
                <a:spcPts val="0"/>
              </a:spcBef>
              <a:buNone/>
            </a:pPr>
            <a:r>
              <a:rPr lang="en-US" altLang="en-US" smtClean="0"/>
              <a:t>HW#8</a:t>
            </a:r>
            <a:r>
              <a:rPr lang="en-US" altLang="en-US" dirty="0"/>
              <a:t/>
            </a:r>
            <a:br>
              <a:rPr lang="en-US" altLang="en-US" dirty="0"/>
            </a:br>
            <a:endParaRPr lang="en-US" altLang="en-US" dirty="0"/>
          </a:p>
          <a:p>
            <a:pPr marL="0" indent="0" algn="ctr">
              <a:spcBef>
                <a:spcPts val="0"/>
              </a:spcBef>
              <a:buNone/>
              <a:defRPr/>
            </a:pPr>
            <a:r>
              <a:rPr lang="en-US" altLang="en-US" dirty="0"/>
              <a:t>Go to the online classroom for details.</a:t>
            </a:r>
          </a:p>
        </p:txBody>
      </p:sp>
      <p:sp>
        <p:nvSpPr>
          <p:cNvPr id="8" name="Footer Placeholder 10">
            <a:extLst>
              <a:ext uri="{FF2B5EF4-FFF2-40B4-BE49-F238E27FC236}">
                <a16:creationId xmlns:a16="http://schemas.microsoft.com/office/drawing/2014/main" id="{028A09B7-6ECB-B742-AC29-691649EDD61C}"/>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3500760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838200" y="675038"/>
            <a:ext cx="10633009" cy="755779"/>
          </a:xfrm>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rtlCol="0" anchor="ctr">
            <a:noAutofit/>
          </a:bodyPr>
          <a:lstStyle/>
          <a:p>
            <a:r>
              <a:rPr lang="en-US" altLang="en-US" dirty="0"/>
              <a:t>To Prepare for the Next Lesson</a:t>
            </a:r>
          </a:p>
        </p:txBody>
      </p:sp>
      <p:sp>
        <p:nvSpPr>
          <p:cNvPr id="2" name="Date Placeholder 1">
            <a:extLst>
              <a:ext uri="{FF2B5EF4-FFF2-40B4-BE49-F238E27FC236}">
                <a16:creationId xmlns:a16="http://schemas.microsoft.com/office/drawing/2014/main" id="{AD276F37-2D0F-4D53-A586-ED7FC2877A82}"/>
              </a:ext>
            </a:extLst>
          </p:cNvPr>
          <p:cNvSpPr>
            <a:spLocks noGrp="1"/>
          </p:cNvSpPr>
          <p:nvPr>
            <p:ph type="dt" sz="half" idx="10"/>
          </p:nvPr>
        </p:nvSpPr>
        <p:spPr/>
        <p:txBody>
          <a:bodyPr/>
          <a:lstStyle/>
          <a:p>
            <a:r>
              <a:rPr lang="en-US"/>
              <a:t>Chapter 6</a:t>
            </a:r>
            <a:endParaRPr lang="en-GB"/>
          </a:p>
        </p:txBody>
      </p:sp>
      <p:sp>
        <p:nvSpPr>
          <p:cNvPr id="4" name="Slide Number Placeholder 3">
            <a:extLst>
              <a:ext uri="{FF2B5EF4-FFF2-40B4-BE49-F238E27FC236}">
                <a16:creationId xmlns:a16="http://schemas.microsoft.com/office/drawing/2014/main" id="{B8D0C469-3446-4F67-AD5C-B6E3A44EB0AD}"/>
              </a:ext>
            </a:extLst>
          </p:cNvPr>
          <p:cNvSpPr>
            <a:spLocks noGrp="1"/>
          </p:cNvSpPr>
          <p:nvPr>
            <p:ph type="sldNum" sz="quarter" idx="12"/>
          </p:nvPr>
        </p:nvSpPr>
        <p:spPr/>
        <p:txBody>
          <a:bodyPr/>
          <a:lstStyle/>
          <a:p>
            <a:fld id="{953FA840-7BA5-48A8-BEB4-818C152EB02B}" type="slidenum">
              <a:rPr lang="en-GB" smtClean="0"/>
              <a:t>83</a:t>
            </a:fld>
            <a:endParaRPr lang="en-GB"/>
          </a:p>
        </p:txBody>
      </p:sp>
      <p:sp>
        <p:nvSpPr>
          <p:cNvPr id="7" name="Content Placeholder 2">
            <a:extLst>
              <a:ext uri="{FF2B5EF4-FFF2-40B4-BE49-F238E27FC236}">
                <a16:creationId xmlns:a16="http://schemas.microsoft.com/office/drawing/2014/main" id="{4AF8190B-9B6F-DB43-9B97-936923B17DC2}"/>
              </a:ext>
            </a:extLst>
          </p:cNvPr>
          <p:cNvSpPr>
            <a:spLocks noGrp="1"/>
          </p:cNvSpPr>
          <p:nvPr>
            <p:ph idx="1"/>
          </p:nvPr>
        </p:nvSpPr>
        <p:spPr>
          <a:xfrm>
            <a:off x="756635" y="1630245"/>
            <a:ext cx="10982284" cy="4343048"/>
          </a:xfrm>
        </p:spPr>
        <p:txBody>
          <a:bodyPr>
            <a:noAutofit/>
          </a:bodyPr>
          <a:lstStyle/>
          <a:p>
            <a:pPr>
              <a:lnSpc>
                <a:spcPct val="100000"/>
              </a:lnSpc>
              <a:spcBef>
                <a:spcPts val="600"/>
              </a:spcBef>
              <a:spcAft>
                <a:spcPts val="600"/>
              </a:spcAft>
            </a:pPr>
            <a:r>
              <a:rPr lang="en-US" dirty="0"/>
              <a:t>Read Chapter 7 in your online textbook:</a:t>
            </a:r>
          </a:p>
          <a:p>
            <a:pPr marL="457200" lvl="1" indent="0">
              <a:lnSpc>
                <a:spcPct val="100000"/>
              </a:lnSpc>
              <a:spcBef>
                <a:spcPts val="600"/>
              </a:spcBef>
              <a:spcAft>
                <a:spcPts val="600"/>
              </a:spcAft>
              <a:buNone/>
            </a:pPr>
            <a:r>
              <a:rPr lang="en-US" b="1" dirty="0">
                <a:hlinkClick r:id="rId3"/>
              </a:rPr>
              <a:t>https://www.probabilitycourse.com/chapter6/6_0_0_intro.php</a:t>
            </a:r>
            <a:r>
              <a:rPr lang="en-US" b="1" dirty="0"/>
              <a:t>  </a:t>
            </a:r>
          </a:p>
          <a:p>
            <a:pPr>
              <a:lnSpc>
                <a:spcPct val="100000"/>
              </a:lnSpc>
              <a:spcBef>
                <a:spcPts val="600"/>
              </a:spcBef>
              <a:spcAft>
                <a:spcPts val="600"/>
              </a:spcAft>
            </a:pPr>
            <a:r>
              <a:rPr lang="en-US" dirty="0"/>
              <a:t>Complete the Pre-work for Lesson 17.</a:t>
            </a:r>
          </a:p>
          <a:p>
            <a:pPr marL="0" indent="0">
              <a:lnSpc>
                <a:spcPct val="100000"/>
              </a:lnSpc>
              <a:spcBef>
                <a:spcPts val="600"/>
              </a:spcBef>
              <a:spcAft>
                <a:spcPts val="600"/>
              </a:spcAft>
              <a:buSzPts val="2400"/>
              <a:buNone/>
            </a:pPr>
            <a:endParaRPr lang="en-US" dirty="0"/>
          </a:p>
          <a:p>
            <a:pPr marL="0" indent="0" algn="ctr">
              <a:lnSpc>
                <a:spcPct val="100000"/>
              </a:lnSpc>
              <a:spcBef>
                <a:spcPts val="600"/>
              </a:spcBef>
              <a:spcAft>
                <a:spcPts val="600"/>
              </a:spcAft>
              <a:buSzPts val="2400"/>
              <a:buNone/>
            </a:pPr>
            <a:r>
              <a:rPr lang="en-US" dirty="0"/>
              <a:t>Visit the online classroom for details.</a:t>
            </a:r>
          </a:p>
        </p:txBody>
      </p:sp>
      <p:sp>
        <p:nvSpPr>
          <p:cNvPr id="8" name="Footer Placeholder 10">
            <a:extLst>
              <a:ext uri="{FF2B5EF4-FFF2-40B4-BE49-F238E27FC236}">
                <a16:creationId xmlns:a16="http://schemas.microsoft.com/office/drawing/2014/main" id="{5E9431D0-518B-6E4C-B92D-B57FC4BFD7C2}"/>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1306444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Joint Distributions and Independence</a:t>
            </a:r>
          </a:p>
        </p:txBody>
      </p:sp>
      <p:sp>
        <p:nvSpPr>
          <p:cNvPr id="3" name="Content Placeholder 2"/>
          <p:cNvSpPr>
            <a:spLocks noGrp="1"/>
          </p:cNvSpPr>
          <p:nvPr>
            <p:ph idx="1"/>
          </p:nvPr>
        </p:nvSpPr>
        <p:spPr/>
        <p:txBody>
          <a:bodyPr>
            <a:normAutofit/>
          </a:bodyPr>
          <a:lstStyle/>
          <a:p>
            <a:pPr marL="0" indent="0">
              <a:buNone/>
            </a:pPr>
            <a:r>
              <a:rPr lang="en-US" dirty="0"/>
              <a:t>If random variables                                           are </a:t>
            </a:r>
            <a:r>
              <a:rPr lang="en-US" dirty="0">
                <a:solidFill>
                  <a:srgbClr val="FF0000"/>
                </a:solidFill>
              </a:rPr>
              <a:t>independent</a:t>
            </a:r>
            <a:r>
              <a:rPr lang="en-US" dirty="0"/>
              <a:t>, then</a:t>
            </a:r>
          </a:p>
          <a:p>
            <a:pPr marL="0" indent="0">
              <a:buNone/>
            </a:pPr>
            <a:endParaRPr lang="en-US" dirty="0">
              <a:solidFill>
                <a:schemeClr val="accent1"/>
              </a:solidFill>
            </a:endParaRPr>
          </a:p>
          <a:p>
            <a:pPr marL="0" indent="0">
              <a:buNone/>
            </a:pPr>
            <a:endParaRPr lang="en-US" dirty="0">
              <a:solidFill>
                <a:schemeClr val="accent1"/>
              </a:solidFill>
            </a:endParaRPr>
          </a:p>
        </p:txBody>
      </p:sp>
      <p:sp>
        <p:nvSpPr>
          <p:cNvPr id="4" name="Date Placeholder 3"/>
          <p:cNvSpPr>
            <a:spLocks noGrp="1"/>
          </p:cNvSpPr>
          <p:nvPr>
            <p:ph type="dt" sz="half" idx="10"/>
          </p:nvPr>
        </p:nvSpPr>
        <p:spPr/>
        <p:txBody>
          <a:bodyPr/>
          <a:lstStyle/>
          <a:p>
            <a:r>
              <a:rPr lang="en-US"/>
              <a:t>Chapter 6</a:t>
            </a:r>
            <a:endParaRPr lang="en-GB"/>
          </a:p>
        </p:txBody>
      </p:sp>
      <p:sp>
        <p:nvSpPr>
          <p:cNvPr id="6" name="Slide Number Placeholder 5"/>
          <p:cNvSpPr>
            <a:spLocks noGrp="1"/>
          </p:cNvSpPr>
          <p:nvPr>
            <p:ph type="sldNum" sz="quarter" idx="12"/>
          </p:nvPr>
        </p:nvSpPr>
        <p:spPr/>
        <p:txBody>
          <a:bodyPr/>
          <a:lstStyle/>
          <a:p>
            <a:fld id="{953FA840-7BA5-48A8-BEB4-818C152EB02B}" type="slidenum">
              <a:rPr lang="en-GB" smtClean="0"/>
              <a:t>9</a:t>
            </a:fld>
            <a:endParaRPr lang="en-GB"/>
          </a:p>
        </p:txBody>
      </p:sp>
      <p:pic>
        <p:nvPicPr>
          <p:cNvPr id="11" name="Picture 10"/>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430857" y="1713015"/>
            <a:ext cx="2665143" cy="244724"/>
          </a:xfrm>
          <a:prstGeom prst="rect">
            <a:avLst/>
          </a:prstGeom>
        </p:spPr>
      </p:pic>
      <p:pic>
        <p:nvPicPr>
          <p:cNvPr id="8" name="Picture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061908" y="2596197"/>
            <a:ext cx="6114743" cy="303543"/>
          </a:xfrm>
          <a:prstGeom prst="rect">
            <a:avLst/>
          </a:prstGeom>
        </p:spPr>
      </p:pic>
      <p:sp>
        <p:nvSpPr>
          <p:cNvPr id="9" name="Footer Placeholder 10">
            <a:extLst>
              <a:ext uri="{FF2B5EF4-FFF2-40B4-BE49-F238E27FC236}">
                <a16:creationId xmlns:a16="http://schemas.microsoft.com/office/drawing/2014/main" id="{D6C797DB-7001-9D49-AA23-4F562FFA93CF}"/>
              </a:ext>
            </a:extLst>
          </p:cNvPr>
          <p:cNvSpPr txBox="1">
            <a:spLocks/>
          </p:cNvSpPr>
          <p:nvPr/>
        </p:nvSpPr>
        <p:spPr>
          <a:xfrm>
            <a:off x="4038600" y="6463309"/>
            <a:ext cx="4114800" cy="365125"/>
          </a:xfrm>
          <a:prstGeom prst="rect">
            <a:avLst/>
          </a:prstGeom>
        </p:spPr>
        <p:txBody>
          <a:bodyPr/>
          <a:lstStyle>
            <a:defPPr>
              <a:defRPr lang="en-US"/>
            </a:defPPr>
            <a:lvl1pPr marL="0" algn="l" defTabSz="914400" rtl="0" eaLnBrk="1" latinLnBrk="0" hangingPunct="1">
              <a:spcBef>
                <a:spcPts val="600"/>
              </a:spcBef>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UMass Amherst Global. All rights reserved.</a:t>
            </a:r>
            <a:endParaRPr lang="en-GB" dirty="0"/>
          </a:p>
        </p:txBody>
      </p:sp>
    </p:spTree>
    <p:extLst>
      <p:ext uri="{BB962C8B-B14F-4D97-AF65-F5344CB8AC3E}">
        <p14:creationId xmlns:p14="http://schemas.microsoft.com/office/powerpoint/2010/main" val="9474253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192.351"/>
  <p:tag name="LATEXADDIN" val="\documentclass{article}&#10;\usepackage{amsmath,amsfonts,amssymb,amsthm,epsfig,epstopdf,titling,url,array,color,soul,multicol}&#10;\pagestyle{empty}&#10;\begin{document}&#10;&#10;\boldmath&#10;\begin{equation*}&#10;X_1,X_2,X_3,\cdots,X_n&#10;\end{equation*}&#10;&#10;&#10;\end{document}"/>
  <p:tag name="IGUANATEXSIZE" val="22"/>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80.98985"/>
  <p:tag name="LATEXADDIN" val="\documentclass{article}&#10;\usepackage{amsmath,amsfonts,amssymb,amsthm,epsfig,epstopdf,titling,url,array,color,soul,multicol}&#10;\pagestyle{empty}&#10;\begin{document}&#10;&#10;\boldmath&#10;\begin{equation*}&#10;n&#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80.98985"/>
  <p:tag name="LATEXADDIN" val="\documentclass{article}&#10;\usepackage{amsmath,amsfonts,amssymb,amsthm,epsfig,epstopdf,titling,url,array,color,soul,multicol}&#10;\pagestyle{empty}&#10;\begin{document}&#10;&#10;\boldmath&#10;\begin{equation*}&#10;n&#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amsfonts,amssymb,amsthm,epsfig,epstopdf,titling,url,array,color,soul,multicol}&#10;\pagestyle{empty}&#10;\begin{document}&#10;&#10;\boldmath&#10;\begin{equation*}\color{red}&#10;\textbf{X}&#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672.6659"/>
  <p:tag name="ORIGINALWIDTH" val="710.9111"/>
  <p:tag name="LATEXADDIN" val="\documentclass{article}&#10;\usepackage{amsmath,amsfonts,amssymb,amsthm,epsfig,epstopdf,titling,url,array,color,soul,multicol}&#10;\pagestyle{empty}&#10;\begin{document}&#10;&#10;\boldmath&#10;\begin{equation*}&#10;\textbf{X} = \begin{bmatrix}&#10;       X_1 \\%[5pt]&#10;       X_2 \\%[5pt]&#10;       .   \\[-10pt]&#10;       .   \\[-10pt]&#10;       .   \\[5pt]&#10;       X_n&#10;\end{bmatrix}.&#10;\end{equation*}&#10;&#10;&#10;\end{document}"/>
  <p:tag name="IGUANATEXSIZE" val="24"/>
  <p:tag name="IGUANATEXCURSOR" val="34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321.7098"/>
  <p:tag name="LATEXADDIN" val="\documentclass{article}&#10;\usepackage{amsmath,amsfonts,amssymb,amsthm,epsfig,epstopdf,titling,url,array,color,soul,multicol}&#10;\pagestyle{empty}&#10;\begin{document}&#10;&#10;\boldmath&#10;\begin{equation*}&#10;n \times 1&#10;\end{equation*}&#10;&#10;&#10;\end{document}"/>
  <p:tag name="IGUANATEXSIZE" val="18"/>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amsfonts,amssymb,amsthm,epsfig,epstopdf,titling,url,array,color,soul,multicol}&#10;\pagestyle{empty}&#10;\begin{document}&#10;&#10;\boldmath&#10;\begin{equation*} \color{blue}&#10;\textbf{X}&#10;\end{equation*}&#10;&#10;&#10;\end{document}"/>
  <p:tag name="IGUANATEXSIZE" val="26"/>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2688.414"/>
  <p:tag name="LATEXADDIN" val="\documentclass{article}&#10;\usepackage{amsmath,amsfonts,amssymb,amsthm,epsfig,epstopdf,titling,url,array,color,soul,multicol}&#10;\pagestyle{empty}&#10;\begin{document}&#10;&#10;\boldmath&#10;\begin{align*}&#10; F_{\mathbf{\large{X}}}(\textbf{x})&amp;=F_{X_{\large{1}}, X_{\large{2}}, ..., X_{\large{n}}}(x_1, x_2, ..., x_n) \\&#10; &amp;=P(X_1 \leq x_1, X_2 \leq x_2, ..., X_n \leq x_n).&#10;\end{align*}&#10;&#10;&#10;\end{document}"/>
  <p:tag name="IGUANATEXSIZE" val="24"/>
  <p:tag name="IGUANATEXCURSOR" val="36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amsfonts,amssymb,amsthm,epsfig,epstopdf,titling,url,array,color,soul,multicol}&#10;\pagestyle{empty}&#10;\begin{document}&#10;&#10;\boldmath&#10;\begin{equation*} \color{blue}&#10;\textbf{X}&#10;\end{equation*}&#10;&#10;&#10;\end{document}"/>
  <p:tag name="IGUANATEXSIZE" val="26"/>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2153.731"/>
  <p:tag name="LATEXADDIN" val="\documentclass{article}&#10;\usepackage{amsmath,amsfonts,amssymb,amsthm,epsfig,epstopdf,titling,url,array,color,soul,multicol}&#10;\pagestyle{empty}&#10;\begin{document}&#10;&#10;\boldmath&#10;\begin{equation*}&#10;f_{\mathbf{\large{X}}}(\textbf{x})=f_{X_{\large{1}}, X_{\large{2}}, ..., X_{\large{n}}}(x_1, x_2,..., x_n).&#10;\end{equation*}&#10;&#10;&#10;\end{document}"/>
  <p:tag name="IGUANATEXSIZE" val="24"/>
  <p:tag name="IGUANATEXCURSOR" val="294"/>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672.6659"/>
  <p:tag name="ORIGINALWIDTH" val="924.6344"/>
  <p:tag name="LATEXADDIN" val="\documentclass{article}&#10;\usepackage{amsmath,amsfonts,amssymb,amsthm,epsfig,epstopdf,titling,url,array,color,soul,multicol}&#10;\pagestyle{empty}&#10;\begin{document}&#10;&#10;\boldmath&#10;\begin{align}&#10;\nonumber E\mathbf{X} = \begin{bmatrix}&#10;       EX_1 \\%[5pt]&#10;       EX_2 \\%[5pt]&#10;       .   \\[-10pt]&#10;       .   \\[-10pt]&#10;       .   \\[5pt]&#10;       EX_n&#10;\end{bmatrix}.&#10;\end{align}&#10;&#10;&#10;\end{document}"/>
  <p:tag name="IGUANATEXSIZE" val="24"/>
  <p:tag name="IGUANATEXCURSOR" val="364"/>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933.258"/>
  <p:tag name="LATEXADDIN" val="\documentclass{article}&#10;\usepackage{amsmath,amsfonts,amssymb,amsthm,epsfig,epstopdf,titling,url,array,color,soul,multicol}&#10;\pagestyle{empty}&#10;\begin{document}&#10;&#10;\boldmath&#10;\begin{equation*}&#10;F_{X_1,X_2,...,X_n}(x_1,x_2,...,x_n)=P(X_1 \leq x_1,X_2 \leq x_2,...,X_n \leq x_n).&#10;\end{equation*}&#10;&#10;&#10;\end{document}"/>
  <p:tag name="IGUANATEXSIZE" val="24"/>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672.6659"/>
  <p:tag name="ORIGINALWIDTH" val="1899.512"/>
  <p:tag name="LATEXADDIN" val="\documentclass{article}&#10;\usepackage{amsmath,amsfonts,amssymb,amsthm,epsfig,epstopdf,titling,url,array,color,soul,multicol}&#10;\pagestyle{empty}&#10;\begin{document}&#10;&#10;\boldmath&#10;\begin{align}&#10;\nonumber \mathbf{M} = \begin{bmatrix}&#10;       X_{11} &amp; X_{12} &amp; ... &amp; X_{1n}  \\%[5pt]&#10;       X_{21} &amp; X_{22} &amp; ... &amp; X_{2n} \\%[5pt]&#10;       .      &amp;   .    &amp;  .  &amp;  .\\[-10pt]&#10;       .      &amp;   .    &amp;  .  &amp;  .   \\[-10pt]&#10;       .      &amp;   .    &amp;  .  &amp;  .   \\[5pt]&#10;       X_{m1} &amp; X_{m2} &amp; ... &amp; X_{mn}&#10;\end{bmatrix}.&#10;\end{align}&#10;&#10;&#10;\end{document}"/>
  <p:tag name="IGUANATEXSIZE" val="24"/>
  <p:tag name="IGUANATEXCURSOR" val="514"/>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672.6659"/>
  <p:tag name="ORIGINALWIDTH" val="2329.959"/>
  <p:tag name="LATEXADDIN" val="\documentclass{article}&#10;\usepackage{amsmath,amsfonts,amssymb,amsthm,epsfig,epstopdf,titling,url,array,color,soul,multicol}&#10;\pagestyle{empty}&#10;\begin{document}&#10;&#10;\boldmath&#10;\begin{align}&#10;\nonumber E\mathbf{M} = \begin{bmatrix}&#10;       EX_{11} &amp; EX_{12} &amp; ... &amp; EX_{1n}  \\%[5pt]&#10;       EX_{21} &amp; EX_{22} &amp; ... &amp; EX_{2n} \\%[5pt]&#10;       .      &amp;   .    &amp;  .  &amp;  .\\[-10pt]&#10;       .      &amp;   .    &amp;  .  &amp;  .   \\[-10pt]&#10;       .      &amp;   .    &amp;  .  &amp;  .   \\[5pt]&#10;       EX_{m1} &amp; EX_{m2} &amp; ... &amp; EX_{mn}&#10;\end{bmatrix}.&#10;\end{align}&#10;&#10;&#10;\end{document}"/>
  <p:tag name="IGUANATEXSIZE" val="24"/>
  <p:tag name="IGUANATEXCURSOR" val="524"/>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26.7342"/>
  <p:tag name="LATEXADDIN" val="\documentclass{article}&#10;\usepackage{amsmath,amsfonts,amssymb,amsthm,epsfig,epstopdf,titling,url,array,color,soul,multicol}&#10;\pagestyle{empty}&#10;\begin{document}&#10;&#10;\boldmath&#10;\begin{equation*}\color{blue}&#10;\textbf{M}&#10;\end{equation*}&#10;&#10;&#10;\end{document}"/>
  <p:tag name="IGUANATEXSIZE" val="27"/>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803.1496"/>
  <p:tag name="LATEXADDIN" val="\documentclass{article}&#10;\usepackage{amsmath,amsfonts,amssymb,amsthm,epsfig,epstopdf,titling,url,array,color,soul,multicol}&#10;\pagestyle{empty}&#10;\begin{document}&#10;&#10;\boldmath&#10;\begin{equation*}&#10;\mathbf{Y}=\mathbf{AX+b},&#10;\end{equation*}&#10;&#10;&#10;\end{document}"/>
  <p:tag name="IGUANATEXSIZE" val="24"/>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522.31"/>
  <p:tag name="LATEXADDIN" val="\documentclass{article}&#10;\usepackage{amsmath,amsfonts,amssymb,amsthm,epsfig,epstopdf,titling,url,array,color,soul,multicol}&#10;\pagestyle{empty}&#10;\begin{document}&#10;&#10;\boldmath&#10;\begin{equation*}&#10;\textbf{Y }\&amp; \textbf{ X}: \textbf{Random Vector}&#10;\end{equation*}&#10;&#10;&#10;\end{document}"/>
  <p:tag name="IGUANATEXSIZE" val="22"/>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296.963"/>
  <p:tag name="LATEXADDIN" val="\documentclass{article}&#10;\usepackage{amsmath,amsfonts,amssymb,amsthm,epsfig,epstopdf,titling,url,array,color,soul,multicol}&#10;\pagestyle{empty}&#10;\begin{document}&#10;&#10;\boldmath&#10;\begin{equation*}&#10;\textbf{A }\&amp; \textbf{ b}: \textbf{fixed (non-random) matrices}&#10;\end{equation*}&#10;&#10;&#10;\end{document}"/>
  <p:tag name="IGUANATEXSIZE" val="22"/>
  <p:tag name="IGUANATEXCURSOR" val="249"/>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00.225"/>
  <p:tag name="ORIGINALWIDTH" val="1752.531"/>
  <p:tag name="LATEXADDIN" val="\documentclass{article}&#10;\usepackage{amsmath,amsfonts,amssymb,amsthm,epsfig,epstopdf,titling,url,array,color,soul,multicol}&#10;\pagestyle{empty}&#10;\begin{document}&#10;&#10;\boldmath&#10;\begin{equation*}&#10;\mathbf{Y}_{m\times 1}=\underbrace{\mathbf{A}_{m\times n} \ \mathbf{X}_{n\times 1}}+\mathbf{b}_{m\times 1}&#10;\end{equation*}&#10;&#10;&#10;\end{document}"/>
  <p:tag name="IGUANATEXSIZE" val="24"/>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360.7049"/>
  <p:tag name="LATEXADDIN" val="\documentclass{article}&#10;\usepackage{amsmath,amsfonts,amssymb,amsthm,epsfig,epstopdf,titling,url,array,color,soul,multicol}&#10;\pagestyle{empty}&#10;\begin{document}&#10;&#10;\boldmath&#10;\begin{equation*}&#10;m\times 1&#10;\end{equation*}&#10;&#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909.6363"/>
  <p:tag name="LATEXADDIN" val="\documentclass{article}&#10;\usepackage{amsmath,amsfonts,amssymb,amsthm,epsfig,epstopdf,titling,url,array,color,soul,multicol}&#10;\pagestyle{empty}&#10;\begin{document}&#10;&#10;\boldmath&#10;\begin{equation*}&#10;\mathbf{X_1, X_2, \cdots, X_k}&#10;\end{equation*}&#10;&#10;&#10;\end{document}"/>
  <p:tag name="IGUANATEXSIZE" val="23"/>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80.98985"/>
  <p:tag name="LATEXADDIN" val="\documentclass{article}&#10;\usepackage{amsmath,amsfonts,amssymb,amsthm,epsfig,epstopdf,titling,url,array,color,soul,multicol}&#10;\pagestyle{empty}&#10;\begin{document}&#10;&#10;\boldmath&#10;\begin{equation*}&#10;n&#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192.351"/>
  <p:tag name="LATEXADDIN" val="\documentclass{article}&#10;\usepackage{amsmath,amsfonts,amssymb,amsthm,epsfig,epstopdf,titling,url,array,color,soul,multicol}&#10;\pagestyle{empty}&#10;\begin{document}&#10;&#10;\boldmath&#10;\begin{equation*}&#10;X_1,X_2,X_3,\cdots,X_n&#10;\end{equation*}&#10;&#10;&#10;\end{document}"/>
  <p:tag name="IGUANATEXSIZE" val="22"/>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087.364"/>
  <p:tag name="LATEXADDIN" val="\documentclass{article}&#10;\usepackage{amsmath,amsfonts,amssymb,amsthm,epsfig,epstopdf,titling,url,array,color,soul,multicol}&#10;\pagestyle{empty}&#10;\begin{document}&#10;&#10;\boldmath&#10;\begin{equation*}&#10;\mathbf{E[X_1+X_2+ \cdots +X_k]=EX_1+EX_2+ \cdots +EX_k}.&#10;\end{equation*}&#10;&#10;&#10;\end{document}"/>
  <p:tag name="IGUANATEXSIZE" val="24"/>
  <p:tag name="IGUANATEXCURSOR" val="244"/>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360.7049"/>
  <p:tag name="LATEXADDIN" val="\documentclass{article}&#10;\usepackage{amsmath,amsfonts,amssymb,amsthm,epsfig,epstopdf,titling,url,array,color,soul,multicol}&#10;\pagestyle{empty}&#10;\begin{document}&#10;&#10;\boldmath&#10;\begin{equation*}\color{red}&#10;m\times 1&#10;\end{equation*}&#10;&#10;&#10;\end{document}"/>
  <p:tag name="IGUANATEXSIZE" val="18"/>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999.6251"/>
  <p:tag name="LATEXADDIN" val="\documentclass{article}&#10;\usepackage{amsmath,amsfonts,amssymb,amsthm,epsfig,epstopdf,titling,url,array,color,soul,multicol}&#10;\pagestyle{empty}&#10;\begin{document}&#10;&#10;\boldmath&#10;\begin{equation*}&#10; E\mathbf{Y}=\mathbf{AEX+b}.&#10;\end{equation*}&#10;&#10;&#10;\end{document}"/>
  <p:tag name="IGUANATEXSIZE" val="24"/>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53.24331"/>
  <p:tag name="LATEXADDIN" val="\documentclass{article}&#10;\usepackage{amsmath,amsfonts,amssymb,amsthm,epsfig,epstopdf,titling,url,array,color,soul,multicol}&#10;\pagestyle{empty}&#10;\begin{document}&#10;&#10;\boldmath&#10;\begin{equation*}&#10;\{&#10;\end{equation*}&#10;&#10;&#10;\end{document}"/>
  <p:tag name="IGUANATEXSIZE" val="22"/>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53.24331"/>
  <p:tag name="LATEXADDIN" val="\documentclass{article}&#10;\usepackage{amsmath,amsfonts,amssymb,amsthm,epsfig,epstopdf,titling,url,array,color,soul,multicol}&#10;\pagestyle{empty}&#10;\begin{document}&#10;&#10;\boldmath&#10;\begin{equation*}&#10;\{&#10;\end{equation*}&#10;&#10;&#10;\end{document}"/>
  <p:tag name="IGUANATEXSIZE" val="22"/>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69.74126"/>
  <p:tag name="ORIGINALWIDTH" val="384.7019"/>
  <p:tag name="LATEXADDIN" val="\documentclass{article}&#10;\usepackage{amsmath,amsfonts,amssymb,amsthm,epsfig,epstopdf,titling,url,array,color,soul,multicol}&#10;\pagestyle{empty}&#10;\begin{document}&#10;&#10;\boldmath&#10;\begin{equation*}\color{red}&#10;m\times n&#10;\end{equation*}&#10;&#10;&#10;\end{document}"/>
  <p:tag name="IGUANATEXSIZE" val="18"/>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321.7098"/>
  <p:tag name="LATEXADDIN" val="\documentclass{article}&#10;\usepackage{amsmath,amsfonts,amssymb,amsthm,epsfig,epstopdf,titling,url,array,color,soul,multicol}&#10;\pagestyle{empty}&#10;\begin{document}&#10;&#10;\boldmath&#10;\begin{equation*}\color{red}&#10;n\times 1&#10;\end{equation*}&#10;&#10;&#10;\end{document}"/>
  <p:tag name="IGUANATEXSIZE" val="18"/>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360.7049"/>
  <p:tag name="LATEXADDIN" val="\documentclass{article}&#10;\usepackage{amsmath,amsfonts,amssymb,amsthm,epsfig,epstopdf,titling,url,array,color,soul,multicol}&#10;\pagestyle{empty}&#10;\begin{document}&#10;&#10;\boldmath&#10;\begin{equation*}\color{red}&#10;m\times 1&#10;\end{equation*}&#10;&#10;&#10;\end{document}"/>
  <p:tag name="IGUANATEXSIZE" val="18"/>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672.6659"/>
  <p:tag name="ORIGINALWIDTH" val="617.1729"/>
  <p:tag name="LATEXADDIN" val="\documentclass{article}&#10;\usepackage{amsmath,amsfonts,amssymb,amsthm,epsfig,epstopdf,titling,url,array,color,soul,multicol}&#10;\pagestyle{empty}&#10;\begin{document}&#10;&#10;\boldmath&#10;\begin{equation*}\color{red}&#10;\textbf{X} = \begin{bmatrix}&#10;       X_1 \\%[5pt]&#10;       X_2 \\%[5pt]&#10;       .   \\[-10pt]&#10;       .   \\[-10pt]&#10;       .   \\[5pt]&#10;       X_n&#10;\end{bmatrix} \ \ \ \ &#10;\end{equation*}&#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672.6659"/>
  <p:tag name="ORIGINALWIDTH" val="1580.802"/>
  <p:tag name="LATEXADDIN" val="\documentclass{article}&#10;\usepackage{amsmath,amsfonts,amssymb,amsthm,epsfig,epstopdf,titling,url,array,color,soul,multicol}&#10;\pagestyle{empty}&#10;\begin{document}&#10;&#10;\boldmath&#10;\begin{equation*}\color{red}&#10;\begin{bmatrix}&#10;       X_1 \\%[5pt]&#10;       X_2 \\%[5pt]&#10;       .   \\[-10pt]&#10;       .   \\[-10pt]&#10;       .   \\[5pt]&#10;       X_n&#10;\end{bmatrix} \times [X_1 \ \ X_2 \ \ \cdots \ \ X_n]&#10;\end{equation*}&#10;&#10;&#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564.304"/>
  <p:tag name="LATEXADDIN" val="\documentclass{article}&#10;\usepackage{amsmath,amsfonts,amssymb,amsthm,epsfig,epstopdf,titling,url,array,color,soul,multicol}&#10;\pagestyle{empty}&#10;\begin{document}&#10;&#10;\boldmath&#10;\begin{equation*}&#10;P_{X_1, X_2, ..., X_n}(x_1, x_2, ..., x_n)= P_{X_1}(x_1)P_{X_2}(x_2) \cdots P_{X_n}(x_n).&#10;\end{equation*}&#10;&#10;&#10;\end{document}"/>
  <p:tag name="IGUANATEXSIZE" val="24"/>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amsfonts,amssymb,amsthm,epsfig,epstopdf,titling,url,array,color,soul,multicol}&#10;\pagestyle{empty}&#10;\begin{document}&#10;&#10;\boldmath&#10;\begin{equation*}&#10;\mathbf{X}&#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82.9771"/>
  <p:tag name="LATEXADDIN" val="\documentclass{article}&#10;\usepackage{amsmath,amsfonts,amssymb,amsthm,epsfig,epstopdf,titling,url,array,color,soul,multicol}&#10;\pagestyle{empty}&#10;\begin{document}&#10;&#10;\boldmath&#10;\begin{equation*}\color{red}&#10;\mathbf{R_X}&#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478.065"/>
  <p:tag name="ORIGINALWIDTH" val="3626.547"/>
  <p:tag name="LATEXADDIN" val="\documentclass{article}&#10;\usepackage{amsmath,amsfonts,amssymb,amsthm,epsfig,epstopdf,titling,url,array,color,soul,multicol}&#10;\pagestyle{empty}&#10;\begin{document}&#10;&#10;\boldmath&#10;\begin{align*}&#10;\nonumber \mathbf{R_X=E[XX^{T}]}&#10; &amp; = E \begin{bmatrix}&#10;       X_1^2 &amp; X_1 X_2 &amp; ... &amp; X_1 X_n  \\%[5pt]&#10;       X_2 X_1 &amp; X_2^2 &amp; ... &amp; X_2 X_n \\%[5pt]&#10;       .      &amp;   .    &amp;  .  &amp;  .\\[-10pt]&#10;       .      &amp;   .    &amp;  .  &amp;  .   \\[-10pt]&#10;       .      &amp;   .    &amp;  .  &amp;  .   \\[5pt]&#10;       X_n X_1 &amp; X_n X_2  &amp; ... &amp; X_n^2&#10;\end{bmatrix}\\&#10; &amp; =  \begin{bmatrix}&#10;       EX_1^2 &amp; E[X_1 X_2] &amp; ... &amp; E[X_1 X_n]  \\%[5pt]&#10;       EX_2 X_1 &amp; E[X_2^2] &amp; ... &amp; E[X_2 X_n] \\%[5pt]&#10;       .      &amp;   .    &amp;  .  &amp;  .\\[-10pt]&#10;       .      &amp;   .    &amp;  .  &amp;  .   \\[-10pt]&#10;       .      &amp;   .    &amp;  .  &amp;  .   \\[5pt]&#10;       E[X_n X_1] &amp; E[X_n X_2]  &amp; ... &amp; E[X_n^2]&#10;\end{bmatrix}_{n\times n}&#10;\end{align*}&#10;&#10;&#10;\end{document}"/>
  <p:tag name="IGUANATEXSIZE" val="20"/>
  <p:tag name="IGUANATEXCURSOR" val="866"/>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1286.089"/>
  <p:tag name="LATEXADDIN" val="\documentclass{article}&#10;\usepackage{amsmath,amsfonts,amssymb,amsthm,epsfig,epstopdf,titling,url,array,color,soul,multicol}&#10;\pagestyle{empty}&#10;\begin{document}&#10;&#10;\boldmath&#10;\begin{equation*}\color{red}&#10;n=1 \Rightarrow \ \mathbf{R_X} = EX^2&#10;\end{equation*}&#10;&#10;&#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372.703"/>
  <p:tag name="LATEXADDIN" val="\documentclass{article}&#10;\usepackage{amsmath,amsfonts,amssymb,amsthm,epsfig,epstopdf,titling,url,array,color,soul,multicol}&#10;\pagestyle{empty}&#10;\begin{document}&#10;&#10;\boldmath&#10;\begin{equation*}&#10;\textbf{Cov}(X,Y) = E[(X-EX).(Y-EY)],&#10;\end{equation*}&#10;&#10;&#10;\end{document}"/>
  <p:tag name="IGUANATEXSIZE" val="24"/>
  <p:tag name="IGUANATEXCURSOR" val="224"/>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76.228"/>
  <p:tag name="LATEXADDIN" val="\documentclass{article}&#10;\usepackage{amsmath,amsfonts,amssymb,amsthm,epsfig,epstopdf,titling,url,array,color,soul,multicol}&#10;\pagestyle{empty}&#10;\begin{document}&#10;&#10;\boldmath&#10;\begin{equation*}\color{red}&#10;\mathbf{C_X}&#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847.019"/>
  <p:tag name="ORIGINALWIDTH" val="5749.531"/>
  <p:tag name="LATEXADDIN" val="\documentclass{article}&#10;\usepackage{amsmath,amsfonts,amssymb,amsthm,epsfig,epstopdf,titling,url,array,color,soul,multicol}&#10;\pagestyle{empty}&#10;\begin{document}&#10;&#10;\boldmath&#10;\begin{align*}&#10;\nonumber \mathbf{C_X}&amp;=\mathbf{E[(X-EX)(X-EX)^{T}]} \\&#10;\nonumber \\&#10;\nonumber &amp;= E \begin{bmatrix}&#10;       (X_1-EX_1)^2 &amp; (X_1-EX_1)(X_2-EX_2) &amp; ... &amp; (X_1-EX_1)(X_n-EX_n)  \\%[5pt]&#10;       (X_2-EX_2)(X_1-EX_1) &amp; (X_2-EX_2)^2 &amp; ... &amp; (X_2-EX_2) (X_n-EX_n) \\%[5pt]&#10;       .      &amp;   .    &amp;  .  &amp;  .\\[-10pt]&#10;       .      &amp;   .    &amp;  .  &amp;  .   \\[-10pt]&#10;       .      &amp;   .    &amp;  .  &amp;  .   \\[5pt]&#10;       (X_n-EX_n) (X_1-EX_1) &amp; (X_n-EX_n) (X_2-EX_2)  &amp; ... &amp; (X_n-EX_n)^2&#10;\end{bmatrix} \\&#10;\nonumber  &amp;=  \begin{bmatrix}&#10;       \textbf{Var}(X_1) &amp; \textbf{Cov}(X_1,X_2)&amp; ... &amp; \textbf{Cov}(X_1,X_n)  \\%[5pt]&#10;       \textbf{Cov}(X_2,X_1) &amp; \textbf{Var}(X_2) &amp; ... &amp; \textbf{Cov}(X_2,X_n) \\%[5pt]&#10;       .      &amp;   .    &amp;  .  &amp;  .\\[-10pt]&#10;       .      &amp;   .    &amp;  .  &amp;  .   \\[-10pt]&#10;       .      &amp;   .    &amp;  .  &amp;  .   \\[5pt]&#10;       \textbf{Cov}(X_n,X_1) &amp; \textbf{Cov}(X_n X_2)  &amp; ... &amp; \textbf{Var}(X_n)&#10;\end{bmatrix}.&#10;\end{align*}&#10;&#10;&#10;\end{document}"/>
  <p:tag name="IGUANATEXSIZE" val="18"/>
  <p:tag name="IGUANATEXCURSOR" val="767"/>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2381.702"/>
  <p:tag name="LATEXADDIN" val="\documentclass{article}&#10;\usepackage{amsmath,amsfonts,amssymb,amsthm,epsfig,epstopdf,titling,url,array,color,soul,multicol}&#10;\pagestyle{empty}&#10;\begin{document}&#10;&#10;\boldmath&#10;\begin{equation*}&#10;\textbf{Var}(X)= \textbf{Cov}(X,X) = EX^2-(EX)^2&#10;\end{equation*}&#10;&#10;&#10;\end{document}"/>
  <p:tag name="IGUANATEXSIZE" val="24"/>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493.813"/>
  <p:tag name="LATEXADDIN" val="\documentclass{article}&#10;\usepackage{amsmath,amsfonts,amssymb,amsthm,epsfig,epstopdf,titling,url,array,color,soul,multicol}&#10;\pagestyle{empty}&#10;\begin{document}&#10;&#10;\boldmath&#10;\begin{equation*}&#10;\Rightarrow \ \mathbf{C_X}= \mathbf{R_X-EX EX^T}.&#10;\end{equation*}&#10;&#10;&#10;\end{document}"/>
  <p:tag name="IGUANATEXSIZE" val="24"/>
  <p:tag name="IGUANATEXCURSOR" val="236"/>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0.6824"/>
  <p:tag name="LATEXADDIN" val="\documentclass{article}&#10;\usepackage{amsmath,amsfonts,amssymb,amsthm,epsfig,epstopdf,titling,url,array,color,soul,multicol}&#10;\pagestyle{empty}&#10;\begin{document}&#10;&#10;\boldmath&#10;\begin{equation*}&#10;E(XX^T)&#10;\end{equation*}&#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484.064"/>
  <p:tag name="LATEXADDIN" val="\documentclass{article}&#10;\usepackage{amsmath,amsfonts,amssymb,amsthm,epsfig,epstopdf,titling,url,array,color,soul,multicol}&#10;\pagestyle{empty}&#10;\begin{document}&#10;&#10;\boldmath&#10;\begin{equation*}&#10;f_{X_1,X_2, ..., X_n}(x_1, x_2, ..., x_n)= f_{X_1}(x_1)f_{X_2}(x_2) \cdots f_{X_n}(x_n).&#10;\end{equation*}&#10;&#10;&#10;\end{document}"/>
  <p:tag name="IGUANATEXSIZE" val="24"/>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716.1605"/>
  <p:tag name="ORIGINALWIDTH" val="3866.517"/>
  <p:tag name="LATEXADDIN" val="\documentclass{article}&#10;\usepackage{amsmath,amsfonts,amssymb,amsthm,epsfig,epstopdf,titling,url,array,color,soul,multicol}&#10;\pagestyle{empty}&#10;\begin{document}&#10;&#10;\boldmath&#10;\begin{align*}&#10;  &amp;\textbf{Correlation matrix of X: } \\&#10;\nonumber &amp; \hspace{80pt} \mathbf{R_X=E[X X^{T}]} \\&#10;  &amp;\textbf{Covariance matrix of X: }  \\&#10;\nonumber &amp; \hspace{80pt} \mathbf{C_X=E[(X-EX)(X-EX)^{T}]=R_X-EX EX^T} &#10;\end{align*}&#10;&#10;&#10;\end{document}"/>
  <p:tag name="IGUANATEXSIZE" val="24"/>
  <p:tag name="IGUANATEXCURSOR" val="391"/>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amsfonts,amssymb,amsthm,epsfig,epstopdf,titling,url,array,color,soul,multicol}&#10;\pagestyle{empty}&#10;\begin{document}&#10;&#10;\boldmath&#10;\begin{equation*}&#10;\mathbf{X}&#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80.98985"/>
  <p:tag name="LATEXADDIN" val="\documentclass{article}&#10;\usepackage{amsmath,amsfonts,amssymb,amsthm,epsfig,epstopdf,titling,url,array,color,soul,multicol}&#10;\pagestyle{empty}&#10;\begin{document}&#10;&#10;\boldmath&#10;\begin{equation*}&#10;n&#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3.4871"/>
  <p:tag name="LATEXADDIN" val="\documentclass{article}&#10;\usepackage{amsmath,amsfonts,amssymb,amsthm,epsfig,epstopdf,titling,url,array,color,soul,multicol}&#10;\pagestyle{empty}&#10;\begin{document}&#10;&#10;\boldmath&#10;\begin{equation*}&#10;\mathbf{Y}&#10;\end{equation*}&#10;&#10;&#10;\end{document}"/>
  <p:tag name="IGUANATEXSIZE" val="24"/>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803.1496"/>
  <p:tag name="LATEXADDIN" val="\documentclass{article}&#10;\usepackage{amsmath,amsfonts,amssymb,amsthm,epsfig,epstopdf,titling,url,array,color,soul,multicol}&#10;\pagestyle{empty}&#10;\begin{document}&#10;&#10;\boldmath&#10;\begin{equation*}&#10;\mathbf{Y=A X+b},&#10;\end{equation*}&#10;&#10;&#10;\end{document}"/>
  <p:tag name="IGUANATEXSIZE" val="24"/>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98.98764"/>
  <p:tag name="LATEXADDIN" val="\documentclass{article}&#10;\usepackage{amsmath,amsfonts,amssymb,amsthm,epsfig,epstopdf,titling,url,array,color,soul,multicol}&#10;\pagestyle{empty}&#10;\begin{document}&#10;&#10;\boldmath&#10;\begin{equation*}&#10;\mathbf{A}&#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120.7349"/>
  <p:tag name="LATEXADDIN" val="\documentclass{article}&#10;\usepackage{amsmath,amsfonts,amssymb,amsthm,epsfig,epstopdf,titling,url,array,color,soul,multicol}&#10;\pagestyle{empty}&#10;\begin{document}&#10;&#10;\boldmath&#10;\begin{equation*}&#10;m&#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80.98985"/>
  <p:tag name="LATEXADDIN" val="\documentclass{article}&#10;\usepackage{amsmath,amsfonts,amssymb,amsthm,epsfig,epstopdf,titling,url,array,color,soul,multicol}&#10;\pagestyle{empty}&#10;\begin{document}&#10;&#10;\boldmath&#10;\begin{equation*}&#10;n&#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70.49118"/>
  <p:tag name="LATEXADDIN" val="\documentclass{article}&#10;\usepackage{amsmath,amsfonts,amssymb,amsthm,epsfig,epstopdf,titling,url,array,color,soul,multicol}&#10;\pagestyle{empty}&#10;\begin{document}&#10;&#10;\boldmath&#10;\begin{equation*}&#10;\mathbf{b}&#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80.98985"/>
  <p:tag name="LATEXADDIN" val="\documentclass{article}&#10;\usepackage{amsmath,amsfonts,amssymb,amsthm,epsfig,epstopdf,titling,url,array,color,soul,multicol}&#10;\pagestyle{empty}&#10;\begin{document}&#10;&#10;\boldmath&#10;\begin{equation*}&#10;n&#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547.057"/>
  <p:tag name="LATEXADDIN" val="\documentclass{article}&#10;\usepackage{amsmath,amsfonts,amssymb,amsthm,epsfig,epstopdf,titling,url,array,color,soul,multicol}&#10;\pagestyle{empty}&#10;\begin{document}&#10;&#10;\boldmath&#10;\begin{equation*}&#10; F_{X_1, X_2, ..., X_n}(x_1, x_2, ..., x_n)= F_{X_1}(x_1)F_{X_2}(x_2) \cdots F_{X_n}(x_n).&#10;\end{equation*}&#10;&#10;&#10;\end{document}"/>
  <p:tag name="IGUANATEXSIZE" val="24"/>
  <p:tag name="IGUANATEXCURSOR" val="277"/>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901.3873"/>
  <p:tag name="LATEXADDIN" val="\documentclass{article}&#10;\usepackage{amsmath,amsfonts,amssymb,amsthm,epsfig,epstopdf,titling,url,array,color,soul,multicol}&#10;\pagestyle{empty}&#10;\begin{document}&#10;&#10;\boldmath&#10;\begin{equation*}&#10;\mathbf{C_Y=A C_X A^T}.&#10;\end{equation*}&#10;&#10;&#10;\end{document}"/>
  <p:tag name="IGUANATEXSIZE" val="24"/>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672.6659"/>
  <p:tag name="ORIGINALWIDTH" val="617.1729"/>
  <p:tag name="LATEXADDIN" val="\documentclass{article}&#10;\usepackage{amsmath,amsfonts,amssymb,amsthm,epsfig,epstopdf,titling,url,array,color,soul,multicol}&#10;\pagestyle{empty}&#10;\begin{document}&#10;&#10;\boldmath&#10;\begin{equation*}&#10;\textbf{X} = \begin{bmatrix}&#10;       X_1 \\%[5pt]&#10;       X_2 \\%[5pt]&#10;       .   \\[-10pt]&#10;       .   \\[-10pt]&#10;       .   \\[5pt]&#10;       X_n&#10;\end{bmatrix}&#10;\end{equation*}&#10;&#10;&#10;\end{document}"/>
  <p:tag name="IGUANATEXSIZE" val="18"/>
  <p:tag name="IGUANATEXCURSOR" val="341"/>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323.2096"/>
  <p:tag name="ORIGINALWIDTH" val="3104.612"/>
  <p:tag name="LATEXADDIN" val="\documentclass{article}&#10;\usepackage{amsmath,amsfonts,amssymb,amsthm,epsfig,epstopdf,titling,url,array,color,soul,multicol}&#10;\pagestyle{empty}&#10;\begin{document}&#10;&#10;\boldmath&#10;\begin{align*}&#10;m,n = 1 \ \ \ \ &amp; \mathbf{Y=A X+b} \ \\ &#10;&amp; \Rightarrow \ \textbf{Var}(Y) = a^2 \textbf{Var}(X) = a \textbf{Var}(X)a^T&#10;\end{align*}&#10;&#10;&#10;\end{document}"/>
  <p:tag name="IGUANATEXSIZE" val="22"/>
  <p:tag name="IGUANATEXCURSOR" val="309"/>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77.1279"/>
  <p:tag name="LATEXADDIN" val="\documentclass{article}&#10;\usepackage{amsmath,amsfonts,amssymb,amsthm,epsfig,epstopdf,titling,url,array,color,soul,multicol}&#10;\pagestyle{empty}&#10;\begin{document}&#10;&#10;\boldmath&#10;\begin{equation*}&#10;(AB)^T = B^T A^T&#10;\end{equation*}&#10;&#10;&#10;\end{document}"/>
  <p:tag name="IGUANATEXSIZE" val="24"/>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986.8766"/>
  <p:tag name="LATEXADDIN" val="\documentclass{article}&#10;\usepackage{amsmath,amsfonts,amssymb,amsthm,epsfig,epstopdf,titling,url,array,color,soul,multicol}&#10;\pagestyle{empty}&#10;\begin{document}&#10;&#10;\boldmath&#10;\begin{equation*}&#10;\mathbf{EY=A EX+b}.&#10;\end{equation*}&#10;&#10;&#10;\end{document}"/>
  <p:tag name="IGUANATEXSIZE" val="24"/>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953.8808"/>
  <p:tag name="ORIGINALWIDTH" val="3942.257"/>
  <p:tag name="LATEXADDIN" val="\documentclass{article}&#10;\usepackage{amsmath,amsfonts,amssymb,amsthm,epsfig,epstopdf,titling,url,array,color,soul,multicol}&#10;\pagestyle{empty}&#10;\begin{document}&#10;&#10;&#10;\begin{align*}&#10;  \mathbf{C_Y}&amp;=\mathbf{E[(Y-EY)(Y-EY)^{T}]}\\&#10;  &amp;=\mathbf{E[(A X+b-A EX-b)(AX+b-A EX-b)^T]}\\&#10;  &amp;=E\mathbf{[A(X-EX)(X-EX)^T A^T ]}\\&#10;  &amp;=\mathbf{AE[(X-EX)(X-EX)^T] A^T} \ \ \ \ \textbf{(by linearity of expectation)}\\&#10;  &amp;= \mathbf{A C_X A^T}.&#10;\end{align*}&#10;&#10;&#10;&#10;\end{document}"/>
  <p:tag name="IGUANATEXSIZE" val="22"/>
  <p:tag name="IGUANATEXCURSOR" val="353"/>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947.8815"/>
  <p:tag name="LATEXADDIN" val="\documentclass{article}&#10;\usepackage{amsmath,amsfonts,amssymb,amsthm,epsfig,epstopdf,titling,url,array,color,soul,multicol}&#10;\pagestyle{empty}&#10;\begin{document}&#10;&#10;\boldmath&#10;\begin{equation*}&#10;X_1,X_2,\cdots,X_n&#10;\end{equation*}&#10;&#10;&#10;\end{document}"/>
  <p:tag name="IGUANATEXSIZE" val="22"/>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102.362"/>
  <p:tag name="LATEXADDIN" val="\documentclass{article}&#10;\usepackage{amsmath,amsfonts,amssymb,amsthm,epsfig,epstopdf,titling,url,array,color,soul,multicol}&#10;\pagestyle{empty}&#10;\begin{document}&#10;&#10;\boldmath&#10;\begin{equation*}&#10;a_1,a_2,\cdots,a_n \in \mathbb{R}&#10;\end{equation*}&#10;&#10;&#10;\end{document}"/>
  <p:tag name="IGUANATEXSIZE" val="24"/>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625.047"/>
  <p:tag name="LATEXADDIN" val="\documentclass{article}&#10;\usepackage{amsmath,amsfonts,amssymb,amsthm,epsfig,epstopdf,titling,url,array,color,soul,multicol}&#10;\pagestyle{empty}&#10;\begin{document}&#10;&#10;\boldmath&#10;\begin{equation*}&#10;a_1X_1+a_2X_2+...+a_nX_n&#10;\end{equation*}&#10;&#10;&#10;\end{document}"/>
  <p:tag name="IGUANATEXSIZE" val="24"/>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672.6659"/>
  <p:tag name="ORIGINALWIDTH" val="617.1729"/>
  <p:tag name="LATEXADDIN" val="\documentclass{article}&#10;\usepackage{amsmath,amsfonts,amssymb,amsthm,epsfig,epstopdf,titling,url,array,color,soul,multicol}&#10;\pagestyle{empty}&#10;\begin{document}&#10;&#10;\boldmath&#10;\begin{equation*}&#10;\textbf{X} = \begin{bmatrix}&#10;       X_1 \\%[5pt]&#10;       X_2 \\%[5pt]&#10;       .   \\[-10pt]&#10;       .   \\[-10pt]&#10;       .   \\[5pt]&#10;       X_n&#10;\end{bmatrix}&#10;\end{equation*}&#10;&#10;&#10;\end{document}"/>
  <p:tag name="IGUANATEXSIZE" val="22"/>
  <p:tag name="IGUANATEXCURSOR" val="34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192.351"/>
  <p:tag name="LATEXADDIN" val="\documentclass{article}&#10;\usepackage{amsmath,amsfonts,amssymb,amsthm,epsfig,epstopdf,titling,url,array,color,soul,multicol}&#10;\pagestyle{empty}&#10;\begin{document}&#10;&#10;\boldmath&#10;\begin{equation*}&#10;X_1,X_2,X_3,\cdots,X_n&#10;\end{equation*}&#10;&#10;&#10;\end{document}"/>
  <p:tag name="IGUANATEXSIZE" val="22"/>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047.619"/>
  <p:tag name="LATEXADDIN" val="\documentclass{article}&#10;\usepackage{amsmath,amsfonts,amssymb,amsthm,epsfig,epstopdf,titling,url,array,color,soul,multicol}&#10;\pagestyle{empty}&#10;\begin{document}&#10;&#10;\boldmath&#10;\begin{equation*}\color{red}&#10;(X_1,X_2,\cdots,X_n)&#10;\end{equation*}&#10;&#10;&#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947.8815"/>
  <p:tag name="LATEXADDIN" val="\documentclass{article}&#10;\usepackage{amsmath,amsfonts,amssymb,amsthm,epsfig,epstopdf,titling,url,array,color,soul,multicol}&#10;\pagestyle{empty}&#10;\begin{document}&#10;&#10;\boldmath&#10;\begin{equation*}&#10;X_1,X_2,\cdots,X_n&#10;\end{equation*}&#10;&#10;&#10;\end{document}"/>
  <p:tag name="IGUANATEXSIZE" val="22"/>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2695.163"/>
  <p:tag name="LATEXADDIN" val="\documentclass{article}&#10;\usepackage{amsmath,amsfonts,amssymb,amsthm,epsfig,epstopdf,titling,url,array,color,soul,multicol}&#10;\pagestyle{empty}&#10;\begin{document}&#10;&#10;\boldmath&#10;\begin{equation*}&#10;f_Z(z) = \frac{1}{\sqrt{2 \pi}} \exp\left\{-\frac{z^2}{2}\right\},    \hspace{20pt} \textbf{for all } z \in \mathbb{R}.&#10;\end{equation*}&#10;&#10;&#10;\end{document}"/>
  <p:tag name="IGUANATEXSIZE" val="22"/>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893.8882"/>
  <p:tag name="LATEXADDIN" val="\documentclass{article}&#10;\usepackage{amsmath,amsfonts,amssymb,amsthm,epsfig,epstopdf,titling,url,array,color,soul,multicol}&#10;\pagestyle{empty}&#10;\begin{document}&#10;&#10;\boldmath&#10;\begin{equation*}\color{blue}&#10;X \sim N(\mu, \sigma^2),&#10;\end{equation*}&#10;&#10;&#10;\end{document}"/>
  <p:tag name="IGUANATEXSIZE" val="22"/>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2122.235"/>
  <p:tag name="LATEXADDIN" val="\documentclass{article}&#10;\usepackage{amsmath,amsfonts,amssymb,amsthm,epsfig,epstopdf,titling,url,array,color,soul,multicol}&#10;\pagestyle{empty}&#10;\begin{document}&#10;&#10;\boldmath&#10;\begin{equation*}&#10;f_X(x)=\frac{1}{ \sigma\sqrt{2 \pi}} \exp\left\{-\frac{(x-\mu)^2}{2\sigma^2}\right\}.&#10;\end{equation*}&#10;&#10;&#10;\end{document}"/>
  <p:tag name="IGUANATEXSIZE" val="22"/>
  <p:tag name="IGUANATEXCURSOR" val="27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672.6659"/>
  <p:tag name="ORIGINALWIDTH" val="665.9167"/>
  <p:tag name="LATEXADDIN" val="\documentclass{article}&#10;\usepackage{amsmath,amsfonts,amssymb,amsthm,epsfig,epstopdf,titling,url,array,color,soul,multicol}&#10;\pagestyle{empty}&#10;\begin{document}&#10;&#10;\boldmath&#10;\begin{equation*}&#10;\textbf{Z} = \begin{bmatrix}&#10;       Z_1 \\%[5pt]&#10;       Z_2 \\%[5pt]&#10;       .   \\[-10pt]&#10;       .   \\[-10pt]&#10;       .   \\[5pt]&#10;       Z_n&#10;\end{bmatrix},&#10;\end{equation*}&#10;&#10;&#10;\end{document}"/>
  <p:tag name="IGUANATEXSIZE" val="22"/>
  <p:tag name="IGUANATEXCURSOR" val="342"/>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1550.056"/>
  <p:tag name="LATEXADDIN" val="\documentclass{article}&#10;\usepackage{amsmath,amsfonts,amssymb,amsthm,epsfig,epstopdf,titling,url,array,color,soul,multicol}&#10;\pagestyle{empty}&#10;\begin{document}&#10;&#10;\boldmath&#10;\begin{equation*}\color{red}&#10;Z_1,Z_2,\cdots,Z_n \ \longrightarrow \ \textbf{i.i.d.}&#10;\end{equation*}&#10;&#10;&#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763.4045"/>
  <p:tag name="LATEXADDIN" val="\documentclass{article}&#10;\usepackage{amsmath,amsfonts,amssymb,amsthm,epsfig,epstopdf,titling,url,array,color,soul,multicol}&#10;\pagestyle{empty}&#10;\begin{document}&#10;&#10;\boldmath&#10;\begin{equation*}\color{red}&#10;Z_i \sim N(0,1)&#10;\end{equation*}&#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1995.5"/>
  <p:tag name="LATEXADDIN" val="\documentclass{article}&#10;\usepackage{amsmath,amsfonts,amssymb,amsthm,epsfig,epstopdf,titling,url,array,color,soul,multicol}&#10;\pagestyle{empty}&#10;\begin{document}&#10;&#10;\boldmath&#10;\begin{align*}%\label{}&#10; f_{\mathbf{Z}}(\mathbf{z})&amp;=f_{Z_1, Z_2, ..., Z_n}(z_1, z_2, ..., z_n)\\&#10; &amp;=\prod_{i=1}^{n} f_{Z_i}(z_i)\\&#10; &amp;=\frac{1}{(2\pi)^{\frac{n}{2}}} \exp \left\{-\frac{1}{2} \sum_{i=1}^{n} z_i^2 \right\}\\&#10; &amp;=\frac{1}{(2\pi)^{\frac{n}{2}}} \exp \left\{-\frac{1}{2} \mathbf{z}^T\mathbf{z} \right\}.&#10;\end{align*}&#10;&#10;&#10;\end{document}"/>
  <p:tag name="IGUANATEXSIZE" val="22"/>
  <p:tag name="IGUANATEXCURSOR" val="495"/>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2317.21"/>
  <p:tag name="LATEXADDIN" val="\documentclass{article}&#10;\usepackage{amsmath,amsfonts,amssymb,amsthm,epsfig,epstopdf,titling,url,array,color,soul,multicol}&#10;\pagestyle{empty}&#10;\begin{document}&#10;&#10;\boldmath&#10;\begin{equation*}\color{red}&#10;\frac{1}{\sqrt{2 \pi}} \exp\left\{-\frac{z_1^2}{2}\right\} . \frac{1}{\sqrt{2 \pi}} \exp\left\{-\frac{z_2^2}{2}\right\} \cdots&#10;\end{equation*}&#10;&#10;&#10;\end{document}"/>
  <p:tag name="IGUANATEXSIZE" val="18"/>
  <p:tag name="IGUANATEXCURSOR" val="303"/>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507.687"/>
  <p:tag name="LATEXADDIN" val="\documentclass{article}&#10;\usepackage{amsmath,amsfonts,amssymb,amsthm,epsfig,epstopdf,titling,url,array,color,soul,multicol}&#10;\pagestyle{empty}&#10;\begin{document}&#10;&#10;\boldmath&#10;\begin{equation*}&#10;E[X_1 X_2 \cdots X_n]=E[X_1]E[X_2] \cdots E[X_n].&#10;\end{equation*}&#10;&#10;&#10;\end{document}"/>
  <p:tag name="IGUANATEXSIZE" val="24"/>
  <p:tag name="IGUANATEXCURSOR" val="236"/>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72.74094"/>
  <p:tag name="LATEXADDIN" val="\documentclass{article}&#10;\usepackage{amsmath,amsfonts,amssymb,amsthm,epsfig,epstopdf,titling,url,array,color,soul,multicol}&#10;\pagestyle{empty}&#10;\begin{document}&#10;&#10;\boldmath&#10;\begin{equation*}&#10;\mathbf{Z}&#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5.2343"/>
  <p:tag name="LATEXADDIN" val="\documentclass{article}&#10;\usepackage{amsmath,amsfonts,amssymb,amsthm,epsfig,epstopdf,titling,url,array,color,soul,multicol}&#10;\pagestyle{empty}&#10;\begin{document}&#10;&#10;\boldmath&#10;\begin{equation*}&#10;Z_i&#10;\end{equation*}&#10;&#10;&#10;\end{document}"/>
  <p:tag name="IGUANATEXSIZE" val="24"/>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763.4045"/>
  <p:tag name="LATEXADDIN" val="\documentclass{article}&#10;\usepackage{amsmath,amsfonts,amssymb,amsthm,epsfig,epstopdf,titling,url,array,color,soul,multicol}&#10;\pagestyle{empty}&#10;\begin{document}&#10;&#10;\boldmath&#10;\begin{equation*}&#10;Z_i \sim N(0,1)&#10;\end{equation*}&#10;&#10;&#10;\end{document}"/>
  <p:tag name="IGUANATEXSIZE" val="22"/>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1838.02"/>
  <p:tag name="LATEXADDIN" val="\documentclass{article}&#10;\usepackage{amsmath,amsfonts,amssymb,amsthm,epsfig,epstopdf,titling,url,array,color,soul,multicol}&#10;\pagestyle{empty}&#10;\begin{document}&#10;&#10;\boldmath&#10;\begin{equation*}&#10;f_{\mathbf{Z}}(\mathbf{z})=\frac{1}{(2\pi)^{\frac{n}{2}}} \exp \left\{-\frac{1}{2} \mathbf{z}^T\mathbf{z} \right\}.&#10;\end{equation*}&#10;&#10;&#10;\end{document}"/>
  <p:tag name="IGUANATEXSIZE" val="24"/>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amsfonts,amssymb,amsthm,epsfig,epstopdf,titling,url,array,color,soul,multicol}&#10;\pagestyle{empty}&#10;\begin{document}&#10;&#10;\boldmath&#10;\begin{equation*}&#10;\mathbf{X}&#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111.7361"/>
  <p:tag name="LATEXADDIN" val="\documentclass{article}&#10;\usepackage{amsmath,amsfonts,amssymb,amsthm,epsfig,epstopdf,titling,url,array,color,soul,multicol}&#10;\pagestyle{empty}&#10;\begin{document}&#10;&#10;\boldmath&#10;\begin{equation*}&#10;\mathbf{m}&#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88.48898"/>
  <p:tag name="LATEXADDIN" val="\documentclass{article}&#10;\usepackage{amsmath,amsfonts,amssymb,amsthm,epsfig,epstopdf,titling,url,array,color,soul,multicol}&#10;\pagestyle{empty}&#10;\begin{document}&#10;&#10;\boldmath&#10;\begin{equation*}&#10;\mathbf{C}&#10;\end{equation*}&#10;&#10;&#10;\end{document}"/>
  <p:tag name="IGUANATEXSIZE" val="24"/>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317.9602"/>
  <p:tag name="ORIGINALWIDTH" val="3401.575"/>
  <p:tag name="LATEXADDIN" val="\documentclass{article}&#10;\usepackage{amsmath,amsfonts,amssymb,amsthm,epsfig,epstopdf,titling,url,array,color,soul,multicol}&#10;\pagestyle{empty}&#10;\begin{document}&#10;&#10;\boldmath&#10;\begin{equation*}&#10;f_{\mathbf{X}}(\mathbf{x})=\frac{1}{(2\pi)^{\large{\frac{n}{2}}} \sqrt{\det\textbf{C}}} \exp \left\{-\frac{1}{2} (\textbf{x}-\textbf{m})^T \mathbf{C}^{-1}(\textbf{x}-\textbf{m}) \right\}.&#10;\end{equation*}&#10;&#10;&#10;\end{document}"/>
  <p:tag name="IGUANATEXSIZE" val="24"/>
  <p:tag name="IGUANATEXCURSOR" val="374"/>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4125.984"/>
  <p:tag name="LATEXADDIN" val="\documentclass{article}&#10;\usepackage{amsmath,amsfonts,amssymb,amsthm,epsfig,epstopdf,titling,url,array,color,soul,multicol}&#10;\pagestyle{empty}&#10;\begin{document}&#10;&#10;\boldmath&#10;\begin{equation*}\color{red}&#10;\mathbf{C} \rightarrow \textbf{Var}(X) = \sigma^2 f_X(x) = \frac{1}{\sqrt{2\pi} \sqrt{\sigma^2}} \exp \left\{-\frac{1}{2} (\textbf{x}-\mu)^T . \frac{1}{\sigma^2}(\textbf{x}-\mu) \right\}&#10;\end{equation*}&#10;&#10;&#10;\end{document}"/>
  <p:tag name="IGUANATEXSIZE" val="20"/>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316.835"/>
  <p:tag name="LATEXADDIN" val="\documentclass{article}&#10;\usepackage{amsmath,amsfonts,amssymb,amsthm,epsfig,epstopdf,titling,url,array,color,soul,multicol}&#10;\pagestyle{empty}&#10;\begin{document}&#10;&#10;\boldmath&#10;\begin{equation*}&#10;\mathbf{X}=[X_1,X_2,...,X_n]^T&#10;\end{equation*}&#10;&#10;&#10;\end{document}"/>
  <p:tag name="IGUANATEXSIZE" val="24"/>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192.351"/>
  <p:tag name="LATEXADDIN" val="\documentclass{article}&#10;\usepackage{amsmath,amsfonts,amssymb,amsthm,epsfig,epstopdf,titling,url,array,color,soul,multicol}&#10;\pagestyle{empty}&#10;\begin{document}&#10;&#10;\boldmath&#10;\begin{equation*}&#10;X_1,X_2,X_3,\cdots,X_n&#10;\end{equation*}&#10;&#10;&#10;\end{document}"/>
  <p:tag name="IGUANATEXSIZE" val="22"/>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010.874"/>
  <p:tag name="LATEXADDIN" val="\documentclass{article}&#10;\usepackage{amsmath,amsfonts,amssymb,amsthm,epsfig,epstopdf,titling,url,array,color,soul,multicol}&#10;\pagestyle{empty}&#10;\begin{document}&#10;&#10;\boldmath&#10;\begin{equation*}&#10;\textbf{Cov}(X_i,X_j)=0&#10;\end{equation*}&#10;&#10;&#10;\end{document}"/>
  <p:tag name="IGUANATEXSIZE" val="24"/>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14.7357"/>
  <p:tag name="ORIGINALWIDTH" val="293.2133"/>
  <p:tag name="LATEXADDIN" val="\documentclass{article}&#10;\usepackage{amsmath,amsfonts,amssymb,amsthm,epsfig,epstopdf,titling,url,array,color,soul,multicol}&#10;\pagestyle{empty}&#10;\begin{document}&#10;&#10;\boldmath&#10;\begin{equation*}&#10;i \neq j&#10;\end{equation*}&#10;&#10;&#10;\end{document}"/>
  <p:tag name="IGUANATEXSIZE" val="24"/>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852.6434"/>
  <p:tag name="LATEXADDIN" val="\documentclass{article}&#10;\usepackage{amsmath,amsfonts,amssymb,amsthm,epsfig,epstopdf,titling,url,array,color,soul,multicol}&#10;\pagestyle{empty}&#10;\begin{document}&#10;&#10;\boldmath&#10;\begin{equation*}&#10;X_1,X_2,...,X_n&#10;\end{equation*}&#10;&#10;&#10;\end{document}"/>
  <p:tag name="IGUANATEXSIZE" val="23"/>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147.7315"/>
  <p:tag name="ORIGINALWIDTH" val="3646.044"/>
  <p:tag name="LATEXADDIN" val="\documentclass{article}&#10;\usepackage{amsmath,amsfonts,amssymb,amsthm,epsfig,epstopdf,titling,url,array,color,soul,multicol}&#10;\pagestyle{empty}&#10;\begin{document}&#10;&#10;\boldmath&#10;\begin{equation*}&#10;X \sim N(\mu_X, \sigma^2_X) \rightarrow Y= aX+b \Rightarrow Y \sim N(a\mu_X+b, a^2 \sigma_X^2)&#10;\end{equation*}&#10;&#10;&#10;\end{document}"/>
  <p:tag name="IGUANATEXSIZE" val="22"/>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60.1425"/>
  <p:tag name="LATEXADDIN" val="\documentclass{article}&#10;\usepackage{amsmath,amsfonts,amssymb,amsthm,epsfig,epstopdf,titling,url,array,color,soul,multicol}&#10;\pagestyle{empty}&#10;\begin{document}&#10;&#10;\boldmath&#10;\begin{equation*}\color{red}&#10;\mathbf{C_Y = A C_X A^T}&#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316.835"/>
  <p:tag name="LATEXADDIN" val="\documentclass{article}&#10;\usepackage{amsmath,amsfonts,amssymb,amsthm,epsfig,epstopdf,titling,url,array,color,soul,multicol}&#10;\pagestyle{empty}&#10;\begin{document}&#10;&#10;\boldmath&#10;\begin{equation*}&#10;\mathbf{X}=[X_1,X_2,...,X_n]^T&#10;\end{equation*}&#10;&#10;&#10;\end{document}"/>
  <p:tag name="IGUANATEXSIZE" val="24"/>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812.1485"/>
  <p:tag name="LATEXADDIN" val="\documentclass{article}&#10;\usepackage{amsmath,amsfonts,amssymb,amsthm,epsfig,epstopdf,titling,url,array,color,soul,multicol}&#10;\pagestyle{empty}&#10;\begin{document}&#10;&#10;\boldmath&#10;\begin{equation*}&#10;\mathbf{X} \sim N(\mathbf{m},\mathbf{C})&#10;\end{equation*}&#10;&#10;&#10;\end{document}"/>
  <p:tag name="IGUANATEXSIZE" val="24"/>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98.98764"/>
  <p:tag name="LATEXADDIN" val="\documentclass{article}&#10;\usepackage{amsmath,amsfonts,amssymb,amsthm,epsfig,epstopdf,titling,url,array,color,soul,multicol}&#10;\pagestyle{empty}&#10;\begin{document}&#10;&#10;\boldmath&#10;\begin{equation*}&#10;\mathbf{A}&#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766.4042"/>
  <p:tag name="LATEXADDIN" val="\documentclass{article}&#10;\usepackage{amsmath,amsfonts,amssymb,amsthm,epsfig,epstopdf,titling,url,array,color,soul,multicol}&#10;\pagestyle{empty}&#10;\begin{document}&#10;&#10;\boldmath&#10;\begin{equation*}&#10;\mathbf{Y}=\mathbf{A}\mathbf{X}+\mathbf{b}&#10;\end{equation*}&#10;&#10;&#10;\end{document}"/>
  <p:tag name="IGUANATEXSIZE" val="24"/>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569.1788"/>
  <p:tag name="LATEXADDIN" val="\documentclass{article}&#10;\usepackage{amsmath,amsfonts,amssymb,amsthm,epsfig,epstopdf,titling,url,array,color,soul,multicol}&#10;\pagestyle{empty}&#10;\begin{document}&#10;&#10;\boldmath&#10;\begin{equation*}&#10;\mathbf{A}E\mathbf{X}+\mathbf{b}&#10;\end{equation*}&#10;&#10;&#10;\end{document}"/>
  <p:tag name="IGUANATEXSIZE" val="24"/>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899.887"/>
  <p:tag name="LATEXADDIN" val="\documentclass{article}&#10;\usepackage{amsmath,amsfonts,amssymb,amsthm,epsfig,epstopdf,titling,url,array,color,soul,multicol}&#10;\pagestyle{empty}&#10;\begin{document}&#10;&#10;\boldmath&#10;\begin{equation*}&#10;F_{X_1}(x)=F_{X_2}(x)=...=F_{X_n}(x), \textbf{ for all }x \in \mathbb{R}.&#10;\end{equation*}&#10;&#10;&#10;\end{document}"/>
  <p:tag name="IGUANATEXSIZE" val="24"/>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386.2017"/>
  <p:tag name="LATEXADDIN" val="\documentclass{article}&#10;\usepackage{amsmath,amsfonts,amssymb,amsthm,epsfig,epstopdf,titling,url,array,color,soul,multicol}&#10;\pagestyle{empty}&#10;\begin{document}&#10;&#10;\boldmath&#10;\begin{equation*}&#10;\mathbf{A} \mathbf{C} \mathbf{A}^T&#10;\end{equation*}&#10;&#10;&#10;\end{document}"/>
  <p:tag name="IGUANATEXSIZE" val="24"/>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616.048"/>
  <p:tag name="LATEXADDIN" val="\documentclass{article}&#10;\usepackage{amsmath,amsfonts,amssymb,amsthm,epsfig,epstopdf,titling,url,array,color,soul,multicol}&#10;\pagestyle{empty}&#10;\begin{document}&#10;&#10;\boldmath&#10;\begin{equation*}&#10;\mathbf{Y} \sim N(\mathbf{A}E\mathbf{X}+\mathbf{b},\mathbf{A} \mathbf{C} \mathbf{A}^T).&#10;\end{equation*}&#10;&#10;&#10;\end{document}"/>
  <p:tag name="IGUANATEXSIZE" val="24"/>
  <p:tag name="IGUANATEXCURSOR" val="274"/>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120.7349"/>
  <p:tag name="LATEXADDIN" val="\documentclass{article}&#10;\usepackage{amsmath,amsfonts,amssymb,amsthm,epsfig,epstopdf,titling,url,array,color,soul,multicol}&#10;\pagestyle{empty}&#10;\begin{document}&#10;&#10;\boldmath&#10;\begin{equation*}&#10;m&#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80.98985"/>
  <p:tag name="LATEXADDIN" val="\documentclass{article}&#10;\usepackage{amsmath,amsfonts,amssymb,amsthm,epsfig,epstopdf,titling,url,array,color,soul,multicol}&#10;\pagestyle{empty}&#10;\begin{document}&#10;&#10;\boldmath&#10;\begin{equation*}&#10;n&#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120.7349"/>
  <p:tag name="LATEXADDIN" val="\documentclass{article}&#10;\usepackage{amsmath,amsfonts,amssymb,amsthm,epsfig,epstopdf,titling,url,array,color,soul,multicol}&#10;\pagestyle{empty}&#10;\begin{document}&#10;&#10;\boldmath&#10;\begin{equation*}&#10;m&#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70.49118"/>
  <p:tag name="LATEXADDIN" val="\documentclass{article}&#10;\usepackage{amsmath,amsfonts,amssymb,amsthm,epsfig,epstopdf,titling,url,array,color,soul,multicol}&#10;\pagestyle{empty}&#10;\begin{document}&#10;&#10;\boldmath&#10;\begin{equation*}&#10;\mathbf{b}&#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5.928"/>
  <p:tag name="LATEXADDIN" val="\documentclass{article}&#10;\usepackage{amsmath,amsfonts,amssymb,amsthm,epsfig,epstopdf,titling,url,array,color,soul,multicol}&#10;\pagestyle{empty}&#10;\begin{document}&#10;&#10;\boldmath&#10;\begin{equation*}&#10;\mathbf{X}= \begin{bmatrix}&#10;  X_1\\&#10;  X_2&#10;  \end{bmatrix}&#10;\end{equation*}&#10;&#10;&#10;\end{document}"/>
  <p:tag name="IGUANATEXSIZE" val="20"/>
  <p:tag name="IGUANATEXCURSOR" val="244"/>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65.054"/>
  <p:tag name="LATEXADDIN" val="\documentclass{article}&#10;\usepackage{amsmath,amsfonts,amssymb,amsthm,epsfig,epstopdf,titling,url,array,color,soul,multicol}&#10;\pagestyle{empty}&#10;\begin{document}&#10;&#10;\boldmath&#10;\begin{equation*}&#10;  \textbf{m}&#10;  =  \begin{bmatrix}&#10;       0\\%[5pt]&#10;       1&#10;  \end{bmatrix}, \mathbf{C}=\begin{bmatrix}&#10;       1 &amp; -1  \\%[5pt]&#10;       -1 &amp; 2&#10;  \end{bmatrix}.&#10;  \end{equation*}&#10;&#10;&#10;\end{document}"/>
  <p:tag name="IGUANATEXSIZE" val="24"/>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2717.66"/>
  <p:tag name="LATEXADDIN" val="\documentclass{article}&#10;\usepackage{amsmath,amsfonts,amssymb,amsthm,epsfig,epstopdf,titling,url,array,color,soul,multicol}&#10;\pagestyle{empty}&#10;\begin{document}&#10;&#10;\boldmath&#10;\begin{equation*}&#10;  \textbf{A}&#10;  =  \begin{bmatrix}&#10;       1 &amp; 2\\%[5pt]&#10;       2 &amp; 1\\&#10;       1 &amp; 1&#10;  \end{bmatrix}, \mathbf{b}=\begin{bmatrix}&#10;       0  \\%[5pt]&#10;       1 \\&#10;       2&#10;  \end{bmatrix}, \mathbf{Y}=\begin{bmatrix}&#10;       Y_1  \\%[5pt]&#10;       Y_2  \\&#10;       Y_3&#10;  \end{bmatrix}&#10;  =\mathbf{A}\mathbf{X}+\mathbf{b}.&#10;\end{equation*}&#10;&#10;&#10;\end{document}"/>
  <p:tag name="IGUANATEXSIZE" val="22"/>
  <p:tag name="IGUANATEXCURSOR" val="496"/>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305.2118"/>
  <p:tag name="LATEXADDIN" val="\documentclass{article}&#10;\usepackage{amsmath,amsfonts,amssymb,amsthm,epsfig,epstopdf,titling,url,array,color,soul,multicol}&#10;\pagestyle{empty}&#10;\begin{document}&#10;&#10;\boldmath&#10;\begin{equation*}&#10;3\times 2&#10;\end{equation*}&#10;&#10;&#10;\end{document}"/>
  <p:tag name="IGUANATEXSIZE" val="15"/>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80.98985"/>
  <p:tag name="LATEXADDIN" val="\documentclass{article}&#10;\usepackage{amsmath,amsfonts,amssymb,amsthm,epsfig,epstopdf,titling,url,array,color,soul,multicol}&#10;\pagestyle{empty}&#10;\begin{document}&#10;&#10;\boldmath&#10;\begin{equation*}&#10;n&#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192.351"/>
  <p:tag name="LATEXADDIN" val="\documentclass{article}&#10;\usepackage{amsmath,amsfonts,amssymb,amsthm,epsfig,epstopdf,titling,url,array,color,soul,multicol}&#10;\pagestyle{empty}&#10;\begin{document}&#10;&#10;\boldmath&#10;\begin{equation*}&#10;X_1,X_2,X_3,\cdots,X_n&#10;\end{equation*}&#10;&#10;&#10;\end{document}"/>
  <p:tag name="IGUANATEXSIZE" val="22"/>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300.7124"/>
  <p:tag name="LATEXADDIN" val="\documentclass{article}&#10;\usepackage{amsmath,amsfonts,amssymb,amsthm,epsfig,epstopdf,titling,url,array,color,soul,multicol}&#10;\pagestyle{empty}&#10;\begin{document}&#10;&#10;\boldmath&#10;\begin{equation*}&#10;2\times1&#10;\end{equation*}&#10;&#10;&#10;\end{document}"/>
  <p:tag name="IGUANATEXSIZE" val="15"/>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302.2122"/>
  <p:tag name="LATEXADDIN" val="\documentclass{article}&#10;\usepackage{amsmath,amsfonts,amssymb,amsthm,epsfig,epstopdf,titling,url,array,color,soul,multicol}&#10;\pagestyle{empty}&#10;\begin{document}&#10;&#10;\boldmath&#10;\begin{equation*}&#10;3\times 1&#10;\end{equation*}&#10;&#10;&#10;\end{document}"/>
  <p:tag name="IGUANATEXSIZE" val="15"/>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950.8811"/>
  <p:tag name="LATEXADDIN" val="\documentclass{article}&#10;\usepackage{amsmath,amsfonts,amssymb,amsthm,epsfig,epstopdf,titling,url,array,color,soul,multicol}&#10;\pagestyle{empty}&#10;\begin{document}&#10;&#10;\boldmath&#10;\begin{equation*}&#10;P(0 \leq X_2 \leq 1).&#10;\end{equation*}&#10;&#10;&#10;\end{document}"/>
  <p:tag name="IGUANATEXSIZE" val="24"/>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867.6415"/>
  <p:tag name="LATEXADDIN" val="\documentclass{article}&#10;\usepackage{amsmath,amsfonts,amssymb,amsthm,epsfig,epstopdf,titling,url,array,color,soul,multicol}&#10;\pagestyle{empty}&#10;\begin{document}&#10;&#10;\boldmath&#10;\begin{equation*}&#10;\mathbf{Y}, \ \mathbf{m_Y}=E\mathbf{Y}.&#10;\end{equation*}&#10;&#10;&#10;\end{document}"/>
  <p:tag name="IGUANATEXSIZE" val="24"/>
  <p:tag name="IGUANATEXCURSOR" val="226"/>
  <p:tag name="TRANSPARENCY" val="True"/>
  <p:tag name="FILENAME" val=""/>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441.6948"/>
  <p:tag name="LATEXADDIN" val="\documentclass{article}&#10;\usepackage{amsmath,amsfonts,amssymb,amsthm,epsfig,epstopdf,titling,url,array,color,soul,multicol}&#10;\pagestyle{empty}&#10;\begin{document}&#10;&#10;\boldmath&#10;\begin{equation*}&#10;\mathbf{Y}, \ \mathbf{C_Y}.&#10;\end{equation*}&#10;&#10;&#10;\end{document}"/>
  <p:tag name="IGUANATEXSIZE" val="24"/>
  <p:tag name="IGUANATEXCURSOR" val="214"/>
  <p:tag name="TRANSPARENCY" val="True"/>
  <p:tag name="FILENAME" val=""/>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654.6682"/>
  <p:tag name="LATEXADDIN" val="\documentclass{article}&#10;\usepackage{amsmath,amsfonts,amssymb,amsthm,epsfig,epstopdf,titling,url,array,color,soul,multicol}&#10;\pagestyle{empty}&#10;\begin{document}&#10;&#10;\boldmath&#10;\begin{equation*}&#10;P(Y_3 \leq 1).&#10;\end{equation*}&#10;&#10;&#10;\end{document}"/>
  <p:tag name="IGUANATEXSIZE" val="24"/>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2391.451"/>
  <p:tag name="LATEXADDIN" val="\documentclass{article}&#10;\usepackage{amsmath,amsfonts,amssymb,amsthm,epsfig,epstopdf,titling,url,array,color,soul,multicol}&#10;\pagestyle{empty}&#10;\begin{document}&#10;&#10;\boldmath&#10;\begin{align*}%\label{}&#10;  P(A \cup B)&amp;=P(A)+P(B)-P(A \cap B)\\&#10;  &amp; \leq P(A)+P(B).&#10;\end{align*}&#10;&#10;&#10;\end{document}"/>
  <p:tag name="IGUANATEXSIZE" val="24"/>
  <p:tag name="IGUANATEXCURSOR" val="263"/>
  <p:tag name="TRANSPARENCY" val="True"/>
  <p:tag name="FILENAME" val=""/>
  <p:tag name="LATEXENGINEID" val="0"/>
  <p:tag name="TEMPFOLDER" val="c:\te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085.864"/>
  <p:tag name="LATEXADDIN" val="\documentclass{article}&#10;\usepackage{amsmath,amsfonts,amssymb,amsthm,epsfig,epstopdf,titling,url,array,color,soul,multicol}&#10;\pagestyle{empty}&#10;\begin{document}&#10;&#10;\boldmath&#10;\begin{equation*}&#10;P(A \cup B \cup C \cup \cdots) \leq P(A) + P(B) + P(C) + \cdots&#10;\end{equation*}&#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822.6472"/>
  <p:tag name="LATEXADDIN" val="\documentclass{article}&#10;\usepackage{amsmath,amsfonts,amssymb,amsthm,epsfig,epstopdf,titling,url,array,color,soul,multicol}&#10;\pagestyle{empty}&#10;\begin{document}&#10;&#10;\boldmath&#10;\begin{equation*}&#10;A_1, A_2, ..., A_n&#10;\end{equation*}&#10;&#10;&#10;\end{document}"/>
  <p:tag name="IGUANATEXSIZE" val="24"/>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457.068"/>
  <p:tag name="LATEXADDIN" val="\documentclass{article}&#10;\usepackage{amsmath,amsfonts,amssymb,amsthm,epsfig,epstopdf,titling,url,array,color,soul,multicol}&#10;\pagestyle{empty}&#10;\begin{document}&#10;&#10;\boldmath&#10;\begin{equation*}&#10;P\biggl(\bigcup_{i=1}^n A_i\biggr) \leq \sum_{i=1}^n P(A_i).&#10;\end{equation*}&#10;&#10;&#10;\end{document}"/>
  <p:tag name="IGUANATEXSIZE" val="24"/>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497.9377"/>
  <p:tag name="ORIGINALWIDTH" val="4632.921"/>
  <p:tag name="LATEXADDIN" val="\documentclass{article}&#10;\usepackage{amsmath,amsfonts,amssymb,amsthm,epsfig,epstopdf,titling,url,array,color,soul,multicol}&#10;\pagestyle{empty}&#10;\begin{document}&#10;&#10;\boldmath&#10;\begin{align*}%\label{}&#10;\nonumber  E[X_1 X_2 \cdots X_n] &amp;=\color{red} E[X_1]E[X_2] \cdots E[X_n] &amp;(\textbf{ $X_i$'s are indepenednt})\\&#10; &amp;=\color{red} E[X_1]E[X_1] \cdots E[X_1]&amp;(\textbf{$X_i$'s are identically distributed})\\&#10; &amp;=\color{red}E[X_1]^n.&#10;\end{align*}&#10;&#10;&#10;\end{document}"/>
  <p:tag name="IGUANATEXSIZE" val="22"/>
  <p:tag name="IGUANATEXCURSOR" val="411"/>
  <p:tag name="TRANSPARENCY" val="True"/>
  <p:tag name="FILENAME" val=""/>
  <p:tag name="LATEXENGINEID" val="0"/>
  <p:tag name="TEMPFOLDER" val="c:\te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29.6963"/>
  <p:tag name="LATEXADDIN" val="\documentclass{article}&#10;\usepackage{amsmath,amsfonts,amssymb,amsthm,epsfig,epstopdf,titling,url,array,color,soul,multicol}&#10;\pagestyle{empty}&#10;\begin{document}&#10;&#10;\boldmath&#10;\begin{equation*}&#10;G(n,p)&#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211.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155.2306"/>
  <p:tag name="LATEXADDIN" val="\documentclass{article}&#10;\usepackage{amsmath,amsfonts,amssymb,amsthm,epsfig,epstopdf,titling,url,array,color,soul,multicol}&#10;\pagestyle{empty}&#10;\begin{document}&#10;&#10;\boldmath&#10;\begin{equation*}\color{blue}&#10;n:&#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12.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146.9817"/>
  <p:tag name="LATEXADDIN" val="\documentclass{article}&#10;\usepackage{amsmath,amsfonts,amssymb,amsthm,epsfig,epstopdf,titling,url,array,color,soul,multicol}&#10;\pagestyle{empty}&#10;\begin{document}&#10;&#10;\boldmath&#10;\begin{equation*}\color{blue}&#10;p:&#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13.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340.4574"/>
  <p:tag name="LATEXADDIN" val="\documentclass{article}&#10;\usepackage{amsmath,amsfonts,amssymb,amsthm,epsfig,epstopdf,titling,url,array,color,soul,multicol}&#10;\pagestyle{empty}&#10;\begin{document}&#10;&#10;\boldmath&#10;\begin{equation*}\color{blue}&#10;n=5&#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1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29.6963"/>
  <p:tag name="LATEXADDIN" val="\documentclass{article}&#10;\usepackage{amsmath,amsfonts,amssymb,amsthm,epsfig,epstopdf,titling,url,array,color,soul,multicol}&#10;\pagestyle{empty}&#10;\begin{document}&#10;&#10;\boldmath&#10;\begin{equation*}&#10;G(n,p)&#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21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70.9787"/>
  <p:tag name="LATEXADDIN" val="\documentclass{article}&#10;\usepackage{amsmath,amsfonts,amssymb,amsthm,epsfig,epstopdf,titling,url,array,color,soul,multicol}&#10;\pagestyle{empty}&#10;\begin{document}&#10;&#10;\boldmath&#10;\begin{equation*}&#10;B_n&#10;\end{equation*}&#10;&#10;&#10;\end{document}"/>
  <p:tag name="IGUANATEXSIZE" val="24"/>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16.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1366.329"/>
  <p:tag name="LATEXADDIN" val="\documentclass{article}&#10;\usepackage{amsmath,amsfonts,amssymb,amsthm,epsfig,epstopdf,titling,url,array,color,soul,multicol}&#10;\pagestyle{empty}&#10;\begin{document}&#10;&#10;\boldmath&#10;\begin{equation*}&#10;P(B_n) \leq n(1-p)^{n-1}.&#10;\end{equation*}&#10;&#10;&#10;\end{document}"/>
  <p:tag name="IGUANATEXSIZE" val="24"/>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217.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310.4612"/>
  <p:tag name="LATEXADDIN" val="\documentclass{article}&#10;\usepackage{amsmath,amsfonts,amssymb,amsthm,epsfig,epstopdf,titling,url,array,color,soul,multicol}&#10;\pagestyle{empty}&#10;\begin{document}&#10;&#10;\boldmath&#10;\begin{equation*}&#10;\epsilon &gt;0&#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18.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364.079"/>
  <p:tag name="LATEXADDIN" val="\documentclass{article}&#10;\usepackage{amsmath,amsfonts,amssymb,amsthm,epsfig,epstopdf,titling,url,array,color,soul,multicol}&#10;\pagestyle{empty}&#10;\begin{document}&#10;&#10;\boldmath&#10;\begin{equation*}&#10;p=p_n=(1+\epsilon)\frac{\ln (n)}{n}&#10;\end{equation*}&#10;&#10;&#10;\end{document}"/>
  <p:tag name="IGUANATEXSIZE" val="22"/>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219.xml><?xml version="1.0" encoding="utf-8"?>
<p:tagLst xmlns:a="http://schemas.openxmlformats.org/drawingml/2006/main" xmlns:r="http://schemas.openxmlformats.org/officeDocument/2006/relationships" xmlns:p="http://schemas.openxmlformats.org/presentationml/2006/main">
  <p:tag name="OUTPUTDPI" val="1200"/>
  <p:tag name="ORIGINALHEIGHT" val="171.7285"/>
  <p:tag name="ORIGINALWIDTH" val="1016.123"/>
  <p:tag name="LATEXADDIN" val="\documentclass{article}&#10;\usepackage{amsmath,amsfonts,amssymb,amsthm,epsfig,epstopdf,titling,url,array,color,soul,multicol}&#10;\pagestyle{empty}&#10;\begin{document}&#10;&#10;\boldmath&#10;\begin{equation*}&#10;\lim_{n\rightarrow \infty} P(B_n)=0.&#10;\end{equation*}&#10;&#10;&#10;\end{document}"/>
  <p:tag name="IGUANATEXSIZE" val="24"/>
  <p:tag name="IGUANATEXCURSOR" val="223"/>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192.351"/>
  <p:tag name="LATEXADDIN" val="\documentclass{article}&#10;\usepackage{amsmath,amsfonts,amssymb,amsthm,epsfig,epstopdf,titling,url,array,color,soul,multicol}&#10;\pagestyle{empty}&#10;\begin{document}&#10;&#10;\boldmath&#10;\begin{equation*}&#10;X_1,X_2,X_3,\cdots,X_n&#10;\end{equation*}&#10;&#10;&#10;\end{document}"/>
  <p:tag name="IGUANATEXSIZE" val="22"/>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22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89.2013"/>
  <p:tag name="LATEXADDIN" val="\documentclass{article}&#10;\usepackage{amsmath,amsfonts,amssymb,amsthm,epsfig,epstopdf,titling,url,array,color,soul,multicol}&#10;\pagestyle{empty}&#10;\begin{document}&#10;&#10;\boldmath&#10;\begin{equation*}&#10;P(B_n)&#10;\end{equation*}&#10;&#10;&#10;\end{document}"/>
  <p:tag name="IGUANATEXSIZE" val="23"/>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221.xml><?xml version="1.0" encoding="utf-8"?>
<p:tagLst xmlns:a="http://schemas.openxmlformats.org/drawingml/2006/main" xmlns:r="http://schemas.openxmlformats.org/officeDocument/2006/relationships" xmlns:p="http://schemas.openxmlformats.org/presentationml/2006/main">
  <p:tag name="OUTPUTDPI" val="1200"/>
  <p:tag name="ORIGINALHEIGHT" val="798.6501"/>
  <p:tag name="ORIGINALWIDTH" val="4289.464"/>
  <p:tag name="LATEXADDIN" val="\documentclass{article}&#10;\usepackage{amsmath,amsfonts,amssymb,amsthm,epsfig,epstopdf,titling,url,array,color,soul,multicol}&#10;\pagestyle{empty}&#10;\begin{document}&#10;&#10;\boldmath&#10;&#10;\begin{align*}&#10;\nonumber P\biggl(\bigcup_{i=1}^n A_i\biggr) &amp; {} =\sum_{i=1}^n P(A_i)&#10;-\sum_{i&lt;j}P(A_i\cap A_j) \\&#10;\nonumber  &amp;\qquad+\sum_{i&lt;j&lt;k}P(A_i\cap A_j\cap A_k)-\ \cdots\ +(-1)^{n-1}\, P\biggl(\bigcap_{i=1}^n A_i\biggr).&#10;\end{align*}&#10;&#10;&#10;&#10;\end{document}"/>
  <p:tag name="IGUANATEXSIZE" val="22"/>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22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822.6472"/>
  <p:tag name="LATEXADDIN" val="\documentclass{article}&#10;\usepackage{amsmath,amsfonts,amssymb,amsthm,epsfig,epstopdf,titling,url,array,color,soul,multicol}&#10;\pagestyle{empty}&#10;\begin{document}&#10;&#10;\boldmath&#10;\begin{equation*}&#10;A_1, A_2, ..., A_n&#10;\end{equation*}&#10;&#10;&#10;\end{document}"/>
  <p:tag name="IGUANATEXSIZE" val="24"/>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223.xml><?xml version="1.0" encoding="utf-8"?>
<p:tagLst xmlns:a="http://schemas.openxmlformats.org/drawingml/2006/main" xmlns:r="http://schemas.openxmlformats.org/officeDocument/2006/relationships" xmlns:p="http://schemas.openxmlformats.org/presentationml/2006/main">
  <p:tag name="OUTPUTDPI" val="1200"/>
  <p:tag name="ORIGINALHEIGHT" val="1217.098"/>
  <p:tag name="ORIGINALWIDTH" val="4098.237"/>
  <p:tag name="LATEXADDIN" val="\documentclass{article}&#10;\usepackage{amsmath,amsfonts,amssymb,amsthm,epsfig,epstopdf,titling,url,array,color,soul,multicol}&#10;\pagestyle{empty}&#10;\begin{document}&#10;&#10;\boldmath&#10;&#10;\begin{align*}%\label{eq:union-bound}&#10;    &amp;P\biggl(\bigcup_{i=1}^n A_i\biggr) \leq \sum_{i=1}^n P(A_i);\\&#10;    &amp; P\biggl(\bigcup_{i=1}^n A_i\biggr) \geq \sum_{i=1}^n P(A_i)-\sum_{i&lt;j}P(A_i\cap A_j);\\&#10;    &amp; P\biggl(\bigcup_{i=1}^n A_i\biggr) \leq \sum_{i=1}^n P(A_i)-\sum_{i&lt;j}P(A_i\cap A_j)+ \sum_{i&lt;j&lt;k}P(A_i\cap A_j\cap A_k).&#10;\end{align*}&#10;&#10;&#10;&#10;\end{document}"/>
  <p:tag name="IGUANATEXSIZE" val="20"/>
  <p:tag name="IGUANATEXCURSOR" val="497"/>
  <p:tag name="TRANSPARENCY" val="True"/>
  <p:tag name="FILENAME" val=""/>
  <p:tag name="LATEXENGINEID" val="0"/>
  <p:tag name="TEMPFOLDER" val="c:\temp\"/>
  <p:tag name="LATEXFORMHEIGHT" val="312"/>
  <p:tag name="LATEXFORMWIDTH" val="384"/>
  <p:tag name="LATEXFORMWRAP" val="True"/>
  <p:tag name="BITMAPVECTOR" val="0"/>
</p:tagLst>
</file>

<file path=ppt/tags/tag224.xml><?xml version="1.0" encoding="utf-8"?>
<p:tagLst xmlns:a="http://schemas.openxmlformats.org/drawingml/2006/main" xmlns:r="http://schemas.openxmlformats.org/officeDocument/2006/relationships" xmlns:p="http://schemas.openxmlformats.org/presentationml/2006/main">
  <p:tag name="OUTPUTDPI" val="1200"/>
  <p:tag name="ORIGINALHEIGHT" val="19.49756"/>
  <p:tag name="ORIGINALWIDTH" val="147.7315"/>
  <p:tag name="LATEXADDIN" val="\documentclass{article}&#10;\usepackage{amsmath,amsfonts,amssymb,amsthm,epsfig,epstopdf,titling,url,array,color,soul,multicol}&#10;\pagestyle{empty}&#10;\begin{document}&#10;&#10;\boldmath&#10;\begin{equation*}&#10;\cdots&#10;\end{equation*}&#10;&#10;&#10;\end{document}"/>
  <p:tag name="IGUANATEXSIZE" val="25"/>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225.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2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2077.99"/>
  <p:tag name="LATEXADDIN" val="\documentclass{article}&#10;\usepackage{amsmath,amsfonts,amssymb,amsthm,epsfig,epstopdf,titling,url,array,color,soul,multicol}&#10;\pagestyle{empty}&#10;\begin{document}&#10;&#10;\boldmath&#10;\begin{equation*}&#10;P(X \geq a) \leq \frac{EX}{a}, \ \ \textbf{for any $a&gt;0$}.&#10;\end{equation*}&#10;&#10;&#10;\end{document}"/>
  <p:tag name="IGUANATEXSIZE" val="24"/>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22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28.xml><?xml version="1.0" encoding="utf-8"?>
<p:tagLst xmlns:a="http://schemas.openxmlformats.org/drawingml/2006/main" xmlns:r="http://schemas.openxmlformats.org/officeDocument/2006/relationships" xmlns:p="http://schemas.openxmlformats.org/presentationml/2006/main">
  <p:tag name="OUTPUTDPI" val="1200"/>
  <p:tag name="ORIGINALHEIGHT" val="711.661"/>
  <p:tag name="ORIGINALWIDTH" val="2385.452"/>
  <p:tag name="LATEXADDIN" val="\documentclass{article}&#10;\usepackage{amsmath,amsfonts,amssymb,amsthm,epsfig,epstopdf,titling,url,array,color,soul,multicol}&#10;\pagestyle{empty}&#10;\begin{document}&#10;&#10;\boldmath&#10;\begin{align*}&#10;EX &amp; = \int_{0}^{\infty} x f_X(x) dx \geq \int_{a}^{\infty} x f_X(x) dx \\&#10;&amp; \geq \int_{a}^{\infty} a f_X(x) dx = a \underbrace{\int_{a}^{\infty} f_X(x) dx}&#10;\end{align*}&#10;&#10;&#10;\end{document}"/>
  <p:tag name="IGUANATEXSIZE" val="22"/>
  <p:tag name="IGUANATEXCURSOR" val="340"/>
  <p:tag name="TRANSPARENCY" val="True"/>
  <p:tag name="FILENAME" val=""/>
  <p:tag name="LATEXENGINEID" val="0"/>
  <p:tag name="TEMPFOLDER" val="c:\temp\"/>
  <p:tag name="LATEXFORMHEIGHT" val="312"/>
  <p:tag name="LATEXFORMWIDTH" val="384"/>
  <p:tag name="LATEXFORMWRAP" val="True"/>
  <p:tag name="BITMAPVECTOR" val="0"/>
</p:tagLst>
</file>

<file path=ppt/tags/tag22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600.6749"/>
  <p:tag name="LATEXADDIN" val="\documentclass{article}&#10;\usepackage{amsmath,amsfonts,amssymb,amsthm,epsfig,epstopdf,titling,url,array,color,soul,multicol}&#10;\pagestyle{empty}&#10;\begin{document}&#10;&#10;\boldmath&#10;\begin{equation*}&#10;P(X\geq a)&#10;\end{equation*}&#10;&#10;&#10;\end{document}"/>
  <p:tag name="IGUANATEXSIZE" val="22"/>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646.419"/>
  <p:tag name="LATEXADDIN" val="\documentclass{article}&#10;\usepackage{amsmath,amsfonts,amssymb,amsthm,epsfig,epstopdf,titling,url,array,color,soul,multicol}&#10;\pagestyle{empty}&#10;\begin{document}&#10;&#10;\boldmath&#10;\begin{equation*}&#10;F_{X_1}(x) = F_{X_2}(x) = \cdots = F_{X_n}(x) = F_{X}(x), &#10;\end{equation*}&#10;&#10;&#10;\end{document}"/>
  <p:tag name="IGUANATEXSIZE" val="22"/>
  <p:tag name="IGUANATEXCURSOR" val="244"/>
  <p:tag name="TRANSPARENCY" val="True"/>
  <p:tag name="FILENAME" val=""/>
  <p:tag name="LATEXENGINEID" val="0"/>
  <p:tag name="TEMPFOLDER" val="c:\temp\"/>
  <p:tag name="LATEXFORMHEIGHT" val="312"/>
  <p:tag name="LATEXFORMWIDTH" val="384"/>
  <p:tag name="LATEXFORMWRAP" val="True"/>
  <p:tag name="BITMAPVECTOR" val="0"/>
</p:tagLst>
</file>

<file path=ppt/tags/tag23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593.551"/>
  <p:tag name="LATEXADDIN" val="\documentclass{article}&#10;\usepackage{amsmath,amsfonts,amssymb,amsthm,epsfig,epstopdf,titling,url,array,color,soul,multicol}&#10;\pagestyle{empty}&#10;\begin{document}&#10;&#10;\boldmath&#10;\begin{equation*}&#10;\textbf{(for any $a&gt;0$ and $x&gt;a$})&#10;\end{equation*}&#10;&#10;&#10;\end{document}"/>
  <p:tag name="IGUANATEXSIZE" val="20"/>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23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2465.692"/>
  <p:tag name="LATEXADDIN" val="\documentclass{article}&#10;\usepackage{amsmath,amsfonts,amssymb,amsthm,epsfig,epstopdf,titling,url,array,color,soul,multicol}&#10;\pagestyle{empty}&#10;\begin{document}&#10;&#10;\boldmath&#10;\begin{equation*}&#10;\Rightarrow \ P(X \geq a) \leq \frac{EX}{a}, \qquad \textbf{for any $a&gt;0$}.&#10;\end{equation*}&#10;&#10;&#10;\end{document}"/>
  <p:tag name="IGUANATEXSIZE" val="22"/>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232.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33.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315.7105"/>
  <p:tag name="LATEXADDIN" val="\documentclass{article}&#10;\usepackage{amsmath,amsfonts,amssymb,amsthm,epsfig,epstopdf,titling,url,array,color,soul,multicol}&#10;\pagestyle{empty}&#10;\begin{document}&#10;&#10;\boldmath&#10;\begin{equation*}&#10;b&gt;0&#10;\end{equation*}&#10;&#10;&#10;\end{document}"/>
  <p:tag name="IGUANATEXSIZE" val="24"/>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34.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846.269"/>
  <p:tag name="LATEXADDIN" val="\documentclass{article}&#10;\usepackage{amsmath,amsfonts,amssymb,amsthm,epsfig,epstopdf,titling,url,array,color,soul,multicol}&#10;\pagestyle{empty}&#10;\begin{document}&#10;&#10;\boldmath&#10;\begin{equation*}&#10;P\big(|X-EX|\geq b\big) \leq \frac{Var(X)}{b^2}.&#10;\end{equation*}&#10;&#10;&#10;\end{document}"/>
  <p:tag name="IGUANATEXSIZE" val="24"/>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235.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36.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1001.125"/>
  <p:tag name="LATEXADDIN" val="\documentclass{article}&#10;\usepackage{amsmath,amsfonts,amssymb,amsthm,epsfig,epstopdf,titling,url,array,color,soul,multicol}&#10;\pagestyle{empty}&#10;\begin{document}&#10;&#10;\boldmath&#10;\begin{equation*}&#10;Y=(X-EX)^2&#10;\end{equation*}&#10;&#10;&#10;\end{document}"/>
  <p:tag name="IGUANATEXSIZE" val="23"/>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23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4.237"/>
  <p:tag name="LATEXADDIN" val="\documentclass{article}&#10;\usepackage{amsmath,amsfonts,amssymb,amsthm,epsfig,epstopdf,titling,url,array,color,soul,multicol}&#10;\pagestyle{empty}&#10;\begin{document}&#10;&#10;\boldmath&#10;\begin{equation*}&#10;Y&#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38.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810.274"/>
  <p:tag name="LATEXADDIN" val="\documentclass{article}&#10;\usepackage{amsmath,amsfonts,amssymb,amsthm,epsfig,epstopdf,titling,url,array,color,soul,multicol}&#10;\pagestyle{empty}&#10;\begin{document}&#10;&#10;\boldmath&#10;\begin{equation*}&#10;P(Y \geq b^2) \leq \frac{EY}{b^2} = \frac{\textbf{Var}(X)}{b^2},&#10;\end{equation*}&#10;&#10;&#10;\end{document}"/>
  <p:tag name="IGUANATEXSIZE" val="22"/>
  <p:tag name="IGUANATEXCURSOR" val="251"/>
  <p:tag name="TRANSPARENCY" val="True"/>
  <p:tag name="FILENAME" val=""/>
  <p:tag name="LATEXENGINEID" val="0"/>
  <p:tag name="TEMPFOLDER" val="c:\temp\"/>
  <p:tag name="LATEXFORMHEIGHT" val="312"/>
  <p:tag name="LATEXFORMWIDTH" val="384"/>
  <p:tag name="LATEXFORMWRAP" val="True"/>
  <p:tag name="BITMAPVECTOR" val="0"/>
</p:tagLst>
</file>

<file path=ppt/tags/tag239.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2566.929"/>
  <p:tag name="LATEXADDIN" val="\documentclass{article}&#10;\usepackage{amsmath,amsfonts,amssymb,amsthm,epsfig,epstopdf,titling,url,array,color,soul,multicol}&#10;\pagestyle{empty}&#10;\begin{document}&#10;&#10;\boldmath&#10;\begin{equation*}&#10;P\big((X-EX)^2 \geq b^2\big)=P\big(|X-EX|\geq b\big).&#10;\end{equation*}&#10;&#10;&#10;\end{document}"/>
  <p:tag name="IGUANATEXSIZE" val="22"/>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582.677"/>
  <p:tag name="LATEXADDIN" val="\documentclass{article}&#10;\usepackage{amsmath,amsfonts,amssymb,amsthm,epsfig,epstopdf,titling,url,array,color,soul,multicol}&#10;\pagestyle{empty}&#10;\begin{document}&#10;&#10;\boldmath&#10;\begin{equation*}&#10;f_{X_1}(x) = f_{X_2}(x) = \cdots = f_{X_n}(x) = f_{X}(x). &#10;\end{equation*}&#10;&#10;&#10;\end{document}"/>
  <p:tag name="IGUANATEXSIZE" val="22"/>
  <p:tag name="IGUANATEXCURSOR" val="244"/>
  <p:tag name="TRANSPARENCY" val="True"/>
  <p:tag name="FILENAME" val=""/>
  <p:tag name="LATEXENGINEID" val="0"/>
  <p:tag name="TEMPFOLDER" val="c:\temp\"/>
  <p:tag name="LATEXFORMHEIGHT" val="312"/>
  <p:tag name="LATEXFORMWIDTH" val="384"/>
  <p:tag name="LATEXFORMWRAP" val="True"/>
  <p:tag name="BITMAPVECTOR" val="0"/>
</p:tagLst>
</file>

<file path=ppt/tags/tag24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442.445"/>
  <p:tag name="LATEXADDIN" val="\documentclass{article}&#10;\usepackage{amsmath,amsfonts,amssymb,amsthm,epsfig,epstopdf,titling,url,array,color,soul,multicol}&#10;\pagestyle{empty}&#10;\begin{document}&#10;&#10;\boldmath&#10;\begin{equation*}&#10;P(X \geq a)\leq e^{-sa}M_X(s), \ \ \textbf{ for all }s&gt;0&#10;\end{equation*}&#10;&#10;&#10;\end{document}"/>
  <p:tag name="IGUANATEXSIZE" val="24"/>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24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442.445"/>
  <p:tag name="LATEXADDIN" val="\documentclass{article}&#10;\usepackage{amsmath,amsfonts,amssymb,amsthm,epsfig,epstopdf,titling,url,array,color,soul,multicol}&#10;\pagestyle{empty}&#10;\begin{document}&#10;&#10;\boldmath&#10;\begin{equation*}&#10;P(X \leq a)\leq e^{-sa}M_X(s), \ \ \textbf{ for all }s&lt;0&#10;\end{equation*}&#10;&#10;&#10;\end{document}"/>
  <p:tag name="IGUANATEXSIZE" val="24"/>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242.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315.7105"/>
  <p:tag name="LATEXADDIN" val="\documentclass{article}&#10;\usepackage{amsmath,amsfonts,amssymb,amsthm,epsfig,epstopdf,titling,url,array,color,soul,multicol}&#10;\pagestyle{empty}&#10;\begin{document}&#10;&#10;\boldmath&#10;\begin{equation*}&#10;s&gt;0&#10;\end{equation*}&#10;&#10;&#10;\end{document}"/>
  <p:tag name="IGUANATEXSIZE" val="24"/>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43.xml><?xml version="1.0" encoding="utf-8"?>
<p:tagLst xmlns:a="http://schemas.openxmlformats.org/drawingml/2006/main" xmlns:r="http://schemas.openxmlformats.org/officeDocument/2006/relationships" xmlns:p="http://schemas.openxmlformats.org/presentationml/2006/main">
  <p:tag name="OUTPUTDPI" val="1200"/>
  <p:tag name="ORIGINALHEIGHT" val="830.1462"/>
  <p:tag name="ORIGINALWIDTH" val="2950.881"/>
  <p:tag name="LATEXADDIN" val="\documentclass{article}&#10;\usepackage{amsmath,amsfonts,amssymb,amsthm,epsfig,epstopdf,titling,url,array,color,soul,multicol}&#10;\pagestyle{empty}&#10;\begin{document}&#10;&#10;\boldmath&#10;\begin{align*}%\label{}&#10;  P(X \geq a)&amp;= P(e^{sX} \geq e^{sa})\\&#10;  &amp; \leq \frac{E[e^{sX}]}{e^{sa}}, \hspace{10pt} \textbf{ by Markov's inequality}. \\&#10;&amp; = \frac{M_X(s)}{e^{sa}}&#10;\end{align*}&#10;&#10;&#10;\end{document}"/>
  <p:tag name="IGUANATEXSIZE" val="22"/>
  <p:tag name="IGUANATEXCURSOR" val="343"/>
  <p:tag name="TRANSPARENCY" val="True"/>
  <p:tag name="FILENAME" val=""/>
  <p:tag name="LATEXENGINEID" val="0"/>
  <p:tag name="TEMPFOLDER" val="c:\temp\"/>
  <p:tag name="LATEXFORMHEIGHT" val="312"/>
  <p:tag name="LATEXFORMWIDTH" val="384"/>
  <p:tag name="LATEXFORMWRAP" val="True"/>
  <p:tag name="BITMAPVECTOR" val="0"/>
</p:tagLst>
</file>

<file path=ppt/tags/tag244.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45.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4.237"/>
  <p:tag name="LATEXADDIN" val="\documentclass{article}&#10;\usepackage{amsmath,amsfonts,amssymb,amsthm,epsfig,epstopdf,titling,url,array,color,soul,multicol}&#10;\pagestyle{empty}&#10;\begin{document}&#10;&#10;\boldmath&#10;\begin{equation*}&#10;Y&#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4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05.062"/>
  <p:tag name="LATEXADDIN" val="\documentclass{article}&#10;\usepackage{amsmath,amsfonts,amssymb,amsthm,epsfig,epstopdf,titling,url,array,color,soul,multicol}&#10;\pagestyle{empty}&#10;\begin{document}&#10;&#10;\boldmath&#10;\begin{equation*}&#10;|EXY| \leq \sqrt{E[X^2] E[Y^2]},&#10;\end{equation*}&#10;&#10;&#10;\end{document}"/>
  <p:tag name="IGUANATEXSIZE" val="24"/>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247.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518.1852"/>
  <p:tag name="LATEXADDIN" val="\documentclass{article}&#10;\usepackage{amsmath,amsfonts,amssymb,amsthm,epsfig,epstopdf,titling,url,array,color,soul,multicol}&#10;\pagestyle{empty}&#10;\begin{document}&#10;&#10;\boldmath&#10;\begin{equation*}&#10;X=\alpha Y&#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248.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384.7019"/>
  <p:tag name="LATEXADDIN" val="\documentclass{article}&#10;\usepackage{amsmath,amsfonts,amssymb,amsthm,epsfig,epstopdf,titling,url,array,color,soul,multicol}&#10;\pagestyle{empty}&#10;\begin{document}&#10;&#10;\boldmath&#10;\begin{equation*}&#10;\alpha \in \mathbb{R}.&#10;\end{equation*}&#10;&#10;&#10;\end{document}"/>
  <p:tag name="IGUANATEXSIZE" val="24"/>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24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882.6397"/>
  <p:tag name="LATEXADDIN" val="\documentclass{article}&#10;\usepackage{amsmath,amsfonts,amssymb,amsthm,epsfig,epstopdf,titling,url,array,color,soul,multicol}&#10;\pagestyle{empty}&#10;\begin{document}&#10;&#10;\boldmath&#10;\begin{equation*}\color{blue}&#10;|\rho(X,Y)| \leq 1:&#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445.819"/>
  <p:tag name="LATEXADDIN" val="\documentclass{article}&#10;\usepackage{amsmath,amsfonts,amssymb,amsthm,epsfig,epstopdf,titling,url,array,color,soul,multicol}&#10;\pagestyle{empty}&#10;\begin{document}&#10;&#10;\boldmath&#10;\begin{equation*}&#10;Y = \textbf{max}\{X_1,X_2,\cdots,X_n\}, \ Z = \textbf{min}\{X_1,X_2,\cdots,X_n\}.&#10;\end{equation*}&#10;&#10;&#10;\end{document}"/>
  <p:tag name="IGUANATEXSIZE" val="22"/>
  <p:tag name="IGUANATEXCURSOR" val="244"/>
  <p:tag name="TRANSPARENCY" val="True"/>
  <p:tag name="FILENAME" val=""/>
  <p:tag name="LATEXENGINEID" val="0"/>
  <p:tag name="TEMPFOLDER" val="c:\temp\"/>
  <p:tag name="LATEXFORMHEIGHT" val="312"/>
  <p:tag name="LATEXFORMWIDTH" val="384"/>
  <p:tag name="LATEXFORMWRAP" val="True"/>
  <p:tag name="BITMAPVECTOR" val="0"/>
</p:tagLst>
</file>

<file path=ppt/tags/tag250.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735.283"/>
  <p:tag name="LATEXADDIN" val="\documentclass{article}&#10;\usepackage{amsmath,amsfonts,amssymb,amsthm,epsfig,epstopdf,titling,url,array,color,soul,multicol}&#10;\pagestyle{empty}&#10;\begin{document}&#10;&#10;\boldmath&#10;\begin{equation*}&#10;\Rightarrow \ |EXY| \leq \sqrt{E[X^2] E[Y^2]}.&#10;\end{equation*}&#10;&#10;&#10;\end{document}"/>
  <p:tag name="IGUANATEXSIZE" val="24"/>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251.xml><?xml version="1.0" encoding="utf-8"?>
<p:tagLst xmlns:a="http://schemas.openxmlformats.org/drawingml/2006/main" xmlns:r="http://schemas.openxmlformats.org/officeDocument/2006/relationships" xmlns:p="http://schemas.openxmlformats.org/presentationml/2006/main">
  <p:tag name="OUTPUTDPI" val="1200"/>
  <p:tag name="ORIGINALHEIGHT" val="380.2025"/>
  <p:tag name="ORIGINALWIDTH" val="3318.335"/>
  <p:tag name="LATEXADDIN" val="\documentclass{article}&#10;\usepackage{amsmath,amsfonts,amssymb,amsthm,epsfig,epstopdf,titling,url,array,color,soul,multicol}&#10;\pagestyle{empty}&#10;\begin{document}&#10;&#10;\boldmath&#10;\begin{equation*}&#10;|\rho(X,Y)| = \left|\frac{\textbf{Cov}(X,Y)}{\sqrt{\textbf{Var}(X)\textbf{Var}(Y)}}\right| = \left| \frac{EXY}{\sqrt{E[X^2] E[Y^2]}} \right| \leq 1&#10;\end{equation*}&#10;&#10;&#10;\end{document}"/>
  <p:tag name="IGUANATEXSIZE" val="22"/>
  <p:tag name="IGUANATEXCURSOR" val="317"/>
  <p:tag name="TRANSPARENCY" val="True"/>
  <p:tag name="FILENAME" val=""/>
  <p:tag name="LATEXENGINEID" val="0"/>
  <p:tag name="TEMPFOLDER" val="c:\temp\"/>
  <p:tag name="LATEXFORMHEIGHT" val="312"/>
  <p:tag name="LATEXFORMWIDTH" val="384"/>
  <p:tag name="LATEXFORMWRAP" val="True"/>
  <p:tag name="BITMAPVECTOR" val="0"/>
</p:tagLst>
</file>

<file path=ppt/tags/tag252.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900.6374"/>
  <p:tag name="LATEXADDIN" val="\documentclass{article}&#10;\usepackage{amsmath,amsfonts,amssymb,amsthm,epsfig,epstopdf,titling,url,array,color,soul,multicol}&#10;\pagestyle{empty}&#10;\begin{document}&#10;&#10;\boldmath&#10;\begin{equation*}\color{red}&#10;EX=EY=0&#10;\end{equation*}&#10;&#10;&#10;\end{document}"/>
  <p:tag name="IGUANATEXSIZE" val="18"/>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253.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3064.867"/>
  <p:tag name="LATEXADDIN" val="\documentclass{article}&#10;\usepackage{amsmath,amsfonts,amssymb,amsthm,epsfig,epstopdf,titling,url,array,color,soul,multicol}&#10;\pagestyle{empty}&#10;\begin{document}&#10;&#10;\boldmath&#10;\begin{equation*}&#10;Var(X)=EX^2-(EX)^2 \geq 0 \ \Rightarrow \ EX^2 \geq (EX)^2.&#10;\end{equation*}&#10;&#10;&#10;\end{document}"/>
  <p:tag name="IGUANATEXSIZE" val="22"/>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254.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632.171"/>
  <p:tag name="LATEXADDIN" val="\documentclass{article}&#10;\usepackage{amsmath,amsfonts,amssymb,amsthm,epsfig,epstopdf,titling,url,array,color,soul,multicol}&#10;\pagestyle{empty}&#10;\begin{document}&#10;&#10;\boldmath&#10;\begin{equation*}&#10;g(x)=x^2,&#10;\end{equation*}&#10;&#10;&#10;\end{document}"/>
  <p:tag name="IGUANATEXSIZE" val="24"/>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25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212.598"/>
  <p:tag name="LATEXADDIN" val="\documentclass{article}&#10;\usepackage{amsmath,amsfonts,amssymb,amsthm,epsfig,epstopdf,titling,url,array,color,soul,multicol}&#10;\pagestyle{empty}&#10;\begin{document}&#10;&#10;\boldmath&#10;\begin{equation*}&#10;E[g(X)] \geq g(E[X]).&#10;\end{equation*}&#10;&#10;&#10;\end{document}"/>
  <p:tag name="IGUANATEXSIZE" val="22"/>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256.xml><?xml version="1.0" encoding="utf-8"?>
<p:tagLst xmlns:a="http://schemas.openxmlformats.org/drawingml/2006/main" xmlns:r="http://schemas.openxmlformats.org/officeDocument/2006/relationships" xmlns:p="http://schemas.openxmlformats.org/presentationml/2006/main">
  <p:tag name="OUTPUTDPI" val="1200"/>
  <p:tag name="ORIGINALHEIGHT" val="280.465"/>
  <p:tag name="ORIGINALWIDTH" val="703.412"/>
  <p:tag name="LATEXADDIN" val="\documentclass{article}&#10;\usepackage{amsmath,amsfonts,amssymb,amsthm,epsfig,epstopdf,titling,url,array,color,soul,multicol}&#10;\pagestyle{empty}&#10;\begin{document}&#10;&#10;\boldmath&#10;\begin{equation*}\color{red}&#10;\frac{g(x)+g(y)}{2}&#10;\end{equation*}&#10;&#10;&#10;\end{document}"/>
  <p:tag name="IGUANATEXSIZE" val="16"/>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257.xml><?xml version="1.0" encoding="utf-8"?>
<p:tagLst xmlns:a="http://schemas.openxmlformats.org/drawingml/2006/main" xmlns:r="http://schemas.openxmlformats.org/officeDocument/2006/relationships" xmlns:p="http://schemas.openxmlformats.org/presentationml/2006/main">
  <p:tag name="OUTPUTDPI" val="1200"/>
  <p:tag name="ORIGINALHEIGHT" val="265.4669"/>
  <p:tag name="ORIGINALWIDTH" val="534.6832"/>
  <p:tag name="LATEXADDIN" val="\documentclass{article}&#10;\usepackage{amsmath,amsfonts,amssymb,amsthm,epsfig,epstopdf,titling,url,array,color,soul,multicol}&#10;\pagestyle{empty}&#10;\begin{document}&#10;&#10;\boldmath&#10;\begin{equation*}\color{red}&#10;g(\frac{x+y}{2})&#10;\end{equation*}&#10;&#10;&#10;\end{document}"/>
  <p:tag name="IGUANATEXSIZE" val="16"/>
  <p:tag name="IGUANATEXCURSOR" val="214"/>
  <p:tag name="TRANSPARENCY" val="True"/>
  <p:tag name="FILENAME" val=""/>
  <p:tag name="LATEXENGINEID" val="0"/>
  <p:tag name="TEMPFOLDER" val="c:\temp\"/>
  <p:tag name="LATEXFORMHEIGHT" val="312"/>
  <p:tag name="LATEXFORMWIDTH" val="384"/>
  <p:tag name="LATEXFORMWRAP" val="True"/>
  <p:tag name="BITMAPVECTOR" val="0"/>
</p:tagLst>
</file>

<file path=ppt/tags/tag258.xml><?xml version="1.0" encoding="utf-8"?>
<p:tagLst xmlns:a="http://schemas.openxmlformats.org/drawingml/2006/main" xmlns:r="http://schemas.openxmlformats.org/officeDocument/2006/relationships" xmlns:p="http://schemas.openxmlformats.org/presentationml/2006/main">
  <p:tag name="OUTPUTDPI" val="1200"/>
  <p:tag name="ORIGINALHEIGHT" val="280.465"/>
  <p:tag name="ORIGINALWIDTH" val="2258.718"/>
  <p:tag name="LATEXADDIN" val="\documentclass{article}&#10;\usepackage{amsmath,amsfonts,amssymb,amsthm,epsfig,epstopdf,titling,url,array,color,soul,multicol}&#10;\pagestyle{empty}&#10;\begin{document}&#10;&#10;\boldmath&#10;\begin{equation*}&#10;\Rightarrow \ \textbf{Convex}: \frac{g(x)+g(y)}{2} \geq g(\frac{x+y}{2})&#10;\end{equation*}&#10;&#10;&#10;\end{document}"/>
  <p:tag name="IGUANATEXSIZE" val="18"/>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259.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574.4282"/>
  <p:tag name="LATEXADDIN" val="\documentclass{article}&#10;\usepackage{amsmath,amsfonts,amssymb,amsthm,epsfig,epstopdf,titling,url,array,color,soul,multicol}&#10;\pagestyle{empty}&#10;\begin{document}&#10;&#10;\boldmath&#10;\begin{equation*}&#10;g: I \rightarrow \mathbb{R}&#10;\end{equation*}&#10;&#10;&#10;\end{document}"/>
  <p:tag name="IGUANATEXSIZE" val="24"/>
  <p:tag name="IGUANATEXCURSOR" val="214"/>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431.946"/>
  <p:tag name="LATEXADDIN" val="\documentclass{article}&#10;\usepackage{amsmath,amsfonts,amssymb,amsthm,epsfig,epstopdf,titling,url,array,color,soul,multicol}&#10;\pagestyle{empty}&#10;\begin{document}&#10;&#10;\boldmath&#10;\begin{equation*}&#10;Y \ \&amp; \ Z.&#10;\end{equation*}&#10;&#10;&#10;\end{document}"/>
  <p:tag name="IGUANATEXSIZE" val="24"/>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6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65.99173"/>
  <p:tag name="LATEXADDIN" val="\documentclass{article}&#10;\usepackage{amsmath,amsfonts,amssymb,amsthm,epsfig,epstopdf,titling,url,array,color,soul,multicol}&#10;\pagestyle{empty}&#10;\begin{document}&#10;&#10;\boldmath&#10;\begin{equation*}&#10;I&#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6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86.23921"/>
  <p:tag name="LATEXADDIN" val="\documentclass{article}&#10;\usepackage{amsmath,amsfonts,amssymb,amsthm,epsfig,epstopdf,titling,url,array,color,soul,multicol}&#10;\pagestyle{empty}&#10;\begin{document}&#10;&#10;\boldmath&#10;\begin{equation*}&#10;\mathbb{R}&#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262.xml><?xml version="1.0" encoding="utf-8"?>
<p:tagLst xmlns:a="http://schemas.openxmlformats.org/drawingml/2006/main" xmlns:r="http://schemas.openxmlformats.org/officeDocument/2006/relationships" xmlns:p="http://schemas.openxmlformats.org/presentationml/2006/main">
  <p:tag name="OUTPUTDPI" val="1200"/>
  <p:tag name="ORIGINALHEIGHT" val="80.98985"/>
  <p:tag name="ORIGINALWIDTH" val="65.99173"/>
  <p:tag name="LATEXADDIN" val="\documentclass{article}&#10;\usepackage{amsmath,amsfonts,amssymb,amsthm,epsfig,epstopdf,titling,url,array,color,soul,multicol}&#10;\pagestyle{empty}&#10;\begin{document}&#10;&#10;\boldmath&#10;\begin{equation*}&#10;g&#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63.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71.2411"/>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64.xml><?xml version="1.0" encoding="utf-8"?>
<p:tagLst xmlns:a="http://schemas.openxmlformats.org/drawingml/2006/main" xmlns:r="http://schemas.openxmlformats.org/officeDocument/2006/relationships" xmlns:p="http://schemas.openxmlformats.org/presentationml/2006/main">
  <p:tag name="OUTPUTDPI" val="1200"/>
  <p:tag name="ORIGINALHEIGHT" val="80.98985"/>
  <p:tag name="ORIGINALWIDTH" val="68.99134"/>
  <p:tag name="LATEXADDIN" val="\documentclass{article}&#10;\usepackage{amsmath,amsfonts,amssymb,amsthm,epsfig,epstopdf,titling,url,array,color,soul,multicol}&#10;\pagestyle{empty}&#10;\begin{document}&#10;&#10;\boldmath&#10;\begin{equation*}&#10;y&#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65.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65.99173"/>
  <p:tag name="LATEXADDIN" val="\documentclass{article}&#10;\usepackage{amsmath,amsfonts,amssymb,amsthm,epsfig,epstopdf,titling,url,array,color,soul,multicol}&#10;\pagestyle{empty}&#10;\begin{document}&#10;&#10;\boldmath&#10;\begin{equation*}&#10;I&#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6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534.6832"/>
  <p:tag name="LATEXADDIN" val="\documentclass{article}&#10;\usepackage{amsmath,amsfonts,amssymb,amsthm,epsfig,epstopdf,titling,url,array,color,soul,multicol}&#10;\pagestyle{empty}&#10;\begin{document}&#10;&#10;\boldmath&#10;\begin{equation*}&#10;\alpha \in [0,1]&#10;\end{equation*}&#10;&#10;&#10;\end{document}"/>
  <p:tag name="IGUANATEXSIZE" val="24"/>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26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535.433"/>
  <p:tag name="LATEXADDIN" val="\documentclass{article}&#10;\usepackage{amsmath,amsfonts,amssymb,amsthm,epsfig,epstopdf,titling,url,array,color,soul,multicol}&#10;\pagestyle{empty}&#10;\begin{document}&#10;&#10;\boldmath&#10;\begin{equation*}&#10;  g(\alpha x+ (1-\alpha)y) \leq \alpha g(x)+ (1-\alpha)g(y).&#10;\end{equation*}&#10;&#10;&#10;\end{document}"/>
  <p:tag name="IGUANATEXSIZE" val="24"/>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268.xml><?xml version="1.0" encoding="utf-8"?>
<p:tagLst xmlns:a="http://schemas.openxmlformats.org/drawingml/2006/main" xmlns:r="http://schemas.openxmlformats.org/officeDocument/2006/relationships" xmlns:p="http://schemas.openxmlformats.org/presentationml/2006/main">
  <p:tag name="OUTPUTDPI" val="1200"/>
  <p:tag name="ORIGINALHEIGHT" val="80.98985"/>
  <p:tag name="ORIGINALWIDTH" val="65.99173"/>
  <p:tag name="LATEXADDIN" val="\documentclass{article}&#10;\usepackage{amsmath,amsfonts,amssymb,amsthm,epsfig,epstopdf,titling,url,array,color,soul,multicol}&#10;\pagestyle{empty}&#10;\begin{document}&#10;&#10;\boldmath&#10;\begin{equation*}&#10;g&#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6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535.433"/>
  <p:tag name="LATEXADDIN" val="\documentclass{article}&#10;\usepackage{amsmath,amsfonts,amssymb,amsthm,epsfig,epstopdf,titling,url,array,color,soul,multicol}&#10;\pagestyle{empty}&#10;\begin{document}&#10;&#10;\boldmath&#10;\begin{equation*}&#10;g(\alpha x+ (1-\alpha)y) \geq \alpha g(x)+ (1-\alpha)g(y).&#10;\end{equation*}&#10;&#10;&#10;\end{document}"/>
  <p:tag name="IGUANATEXSIZE" val="24"/>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40.307"/>
  <p:tag name="LATEXADDIN" val="\documentclass{article}&#10;\usepackage{amsmath,amsfonts,amssymb,amsthm,epsfig,epstopdf,titling,url,array,color,soul,multicol}&#10;\pagestyle{empty}&#10;\begin{document}&#10;&#10;\boldmath&#10;\begin{equation*}\color{blue}&#10;Y=X_1+X_2+ \cdots +X_n&#10;\end{equation*}&#10;&#10;&#10;\end{document}"/>
  <p:tag name="IGUANATEXSIZE" val="25"/>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27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51.9685"/>
  <p:tag name="LATEXADDIN" val="\documentclass{article}&#10;\usepackage{amsmath,amsfonts,amssymb,amsthm,epsfig,epstopdf,titling,url,array,color,soul,multicol}&#10;\pagestyle{empty}&#10;\begin{document}&#10;&#10;\boldmath&#10;\begin{equation*}&#10;g(x)&#10;\end{equation*}&#10;&#10;&#10;\end{document}"/>
  <p:tag name="IGUANATEXSIZE" val="24"/>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27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94.2258"/>
  <p:tag name="LATEXADDIN" val="\documentclass{article}&#10;\usepackage{amsmath,amsfonts,amssymb,amsthm,epsfig,epstopdf,titling,url,array,color,soul,multicol}&#10;\pagestyle{empty}&#10;\begin{document}&#10;&#10;\boldmath&#10;\begin{equation*}&#10;R_X&#10;\end{equation*}&#10;&#10;&#10;\end{document}"/>
  <p:tag name="IGUANATEXSIZE" val="24"/>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7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77.6903"/>
  <p:tag name="LATEXADDIN" val="\documentclass{article}&#10;\usepackage{amsmath,amsfonts,amssymb,amsthm,epsfig,epstopdf,titling,url,array,color,soul,multicol}&#10;\pagestyle{empty}&#10;\begin{document}&#10;&#10;\boldmath&#10;\begin{equation*}&#10;E[g(X)]&#10;\end{equation*}&#10;&#10;&#10;\end{document}"/>
  <p:tag name="IGUANATEXSIZE" val="24"/>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27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85.1894"/>
  <p:tag name="LATEXADDIN" val="\documentclass{article}&#10;\usepackage{amsmath,amsfonts,amssymb,amsthm,epsfig,epstopdf,titling,url,array,color,soul,multicol}&#10;\pagestyle{empty}&#10;\begin{document}&#10;&#10;\boldmath&#10;\begin{equation*}&#10;g(E[X])&#10;\end{equation*}&#10;&#10;&#10;\end{document}"/>
  <p:tag name="IGUANATEXSIZE" val="24"/>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27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212.598"/>
  <p:tag name="LATEXADDIN" val="\documentclass{article}&#10;\usepackage{amsmath,amsfonts,amssymb,amsthm,epsfig,epstopdf,titling,url,array,color,soul,multicol}&#10;\pagestyle{empty}&#10;\begin{document}&#10;&#10;\boldmath&#10;\begin{equation*}&#10; E[g(X)] \geq g(E[X]).&#10;\end{equation*}&#10;&#10;&#10;\end{document}"/>
  <p:tag name="IGUANATEXSIZE" val="24"/>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275.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574.4282"/>
  <p:tag name="LATEXADDIN" val="\documentclass{article}&#10;\usepackage{amsmath,amsfonts,amssymb,amsthm,epsfig,epstopdf,titling,url,array,color,soul,multicol}&#10;\pagestyle{empty}&#10;\begin{document}&#10;&#10;\boldmath&#10;\begin{equation*}&#10;g: I \rightarrow \mathbb{R}&#10;\end{equation*}&#10;&#10;&#10;\end{document}"/>
  <p:tag name="IGUANATEXSIZE" val="24"/>
  <p:tag name="IGUANATEXCURSOR" val="214"/>
  <p:tag name="TRANSPARENCY" val="True"/>
  <p:tag name="FILENAME" val=""/>
  <p:tag name="LATEXENGINEID" val="0"/>
  <p:tag name="TEMPFOLDER" val="c:\temp\"/>
  <p:tag name="LATEXFORMHEIGHT" val="312"/>
  <p:tag name="LATEXFORMWIDTH" val="384"/>
  <p:tag name="LATEXFORMWRAP" val="True"/>
  <p:tag name="BITMAPVECTOR" val="0"/>
</p:tagLst>
</file>

<file path=ppt/tags/tag27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596.1754"/>
  <p:tag name="LATEXADDIN" val="\documentclass{article}&#10;\usepackage{amsmath,amsfonts,amssymb,amsthm,epsfig,epstopdf,titling,url,array,color,soul,multicol}&#10;\pagestyle{empty}&#10;\begin{document}&#10;&#10;\boldmath&#10;\begin{equation*}&#10;g''(x) \geq 0&#10;\end{equation*}&#10;&#10;&#10;\end{document}"/>
  <p:tag name="IGUANATEXSIZE" val="24"/>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77.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355.4556"/>
  <p:tag name="LATEXADDIN" val="\documentclass{article}&#10;\usepackage{amsmath,amsfonts,amssymb,amsthm,epsfig,epstopdf,titling,url,array,color,soul,multicol}&#10;\pagestyle{empty}&#10;\begin{document}&#10;&#10;\boldmath&#10;\begin{equation*}&#10;x \in I.&#10;\end{equation*}&#10;&#10;&#10;\end{document}"/>
  <p:tag name="IGUANATEXSIZE" val="24"/>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010.499"/>
  <p:tag name="LATEXADDIN" val="\documentclass{article}&#10;\usepackage{amsmath,amsfonts,amssymb,amsthm,epsfig,epstopdf,titling,url,array,color,soul,multicol}&#10;\pagestyle{empty}&#10;\begin{document}&#10;&#10;\boldmath&#10;\begin{equation*}&#10;EY=EX_1+EX_2+ \cdots +EX_n.&#10;\end{equation*}&#10;&#10;&#10;\end{document}"/>
  <p:tag name="IGUANATEXSIZE" val="24"/>
  <p:tag name="IGUANATEXCURSOR" val="21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3328.084"/>
  <p:tag name="LATEXADDIN" val="\documentclass{article}&#10;\usepackage{amsmath,amsfonts,amssymb,amsthm,epsfig,epstopdf,titling,url,array,color,soul,multicol}&#10;\pagestyle{empty}&#10;\begin{document}&#10;&#10;\boldmath&#10;\begin{align*}&#10;\textbf{Var}(X_1+X_2) &amp; = \textbf{Cov}(X_1+X_2,X_1+X_2)\\&#10;&amp;=\textbf{Var}(X_1)+\textbf{Var}(X_2)+2 \textbf{Cov}(X_1,X_2).&#10;\end{align*}&#10;&#10;&#10;\end{document}"/>
  <p:tag name="IGUANATEXSIZE" val="22"/>
  <p:tag name="IGUANATEXCURSOR" val="315"/>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937.758"/>
  <p:tag name="LATEXADDIN" val="\documentclass{article}&#10;\usepackage{amsmath,amsfonts,amssymb,amsthm,epsfig,epstopdf,titling,url,array,color,soul,multicol}&#10;\pagestyle{empty}&#10;\begin{document}&#10;&#10;\boldmath&#10;\begin{equation*}&#10;P_{X_1,X_2,...,X_n}(x_1,x_2,...,x_n)=P(X_1=x_1,X_2=x_2,...,X_n=x_n).&#10;\end{equation*}&#10;&#10;&#10;\end{document}"/>
  <p:tag name="IGUANATEXSIZE" val="24"/>
  <p:tag name="IGUANATEXCURSOR" val="255"/>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497.9377"/>
  <p:tag name="ORIGINALWIDTH" val="4332.208"/>
  <p:tag name="LATEXADDIN" val="\documentclass{article}&#10;\usepackage{amsmath,amsfonts,amssymb,amsthm,epsfig,epstopdf,titling,url,array,color,soul,multicol}&#10;\pagestyle{empty}&#10;\begin{document}&#10;&#10;\boldmath&#10;\begin{align*}&#10;\textbf{Var}(X_1+X_2+X_3) &amp; = \textbf{Cov}(X_1+X_2+X_3,X_1+X_2+X_3)\\&#10;&amp;=\textbf{Var}(X_1)+\textbf{Var}(X_2)+\textbf{Var}(X_3)+2 \textbf{Cov}(X_1,X_2)\\ &amp; +2 \textbf{Cov}(X_1,X_3)+2 \textbf{Cov}(X_2,X_3).&#10;\end{align*}&#10;&#10;&#10;\end{document}"/>
  <p:tag name="IGUANATEXSIZE" val="22"/>
  <p:tag name="IGUANATEXCURSOR" val="33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86.2017"/>
  <p:tag name="ORIGINALWIDTH" val="2981.627"/>
  <p:tag name="LATEXADDIN" val="\documentclass{article}&#10;\usepackage{amsmath,amsfonts,amssymb,amsthm,epsfig,epstopdf,titling,url,array,color,soul,multicol}&#10;\pagestyle{empty}&#10;\begin{document}&#10;&#10;\boldmath&#10;\begin{equation*}&#10;\textbf{Var}\left(\sum_{i=1}^{n} X_i\right)=\sum_{i=1}^{n} \textbf{Var}(X_i)+2 \sum_{i&lt;j} \textbf{Cov}(X_i,X_j).&#10;\end{equation*}&#10;&#10;&#10;\end{document}"/>
  <p:tag name="IGUANATEXSIZE" val="24"/>
  <p:tag name="IGUANATEXCURSOR" val="28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192.351"/>
  <p:tag name="LATEXADDIN" val="\documentclass{article}&#10;\usepackage{amsmath,amsfonts,amssymb,amsthm,epsfig,epstopdf,titling,url,array,color,soul,multicol}&#10;\pagestyle{empty}&#10;\begin{document}&#10;&#10;\boldmath&#10;\begin{equation*}&#10;X_1,X_2,X_3,\cdots,X_n&#10;\end{equation*}&#10;&#10;&#10;\end{document}"/>
  <p:tag name="IGUANATEXSIZE" val="22"/>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646.794"/>
  <p:tag name="LATEXADDIN" val="\documentclass{article}&#10;\usepackage{amsmath,amsfonts,amssymb,amsthm,epsfig,epstopdf,titling,url,array,color,soul,multicol}&#10;\pagestyle{empty}&#10;\begin{document}&#10;&#10;\boldmath&#10;\begin{equation*}&#10;\textbf{Cov}(X_i,X_j)=0, \textbf{ for } i \neq j&#10;\end{equation*}&#10;&#10;&#10;\end{document}"/>
  <p:tag name="IGUANATEXSIZE" val="21"/>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745.782"/>
  <p:tag name="LATEXADDIN" val="\documentclass{article}&#10;\usepackage{amsmath,amsfonts,amssymb,amsthm,epsfig,epstopdf,titling,url,array,color,soul,multicol}&#10;\pagestyle{empty}&#10;\begin{document}&#10;&#10;\boldmath&#10;\begin{equation*}&#10;\textbf{Var} \left(\sum_{i=1}^{n} X_i\right)=\sum_{i=1}^{n} \textbf{Var}(X_i).&#10;\end{equation*}&#10;&#10;&#10;\end{document}"/>
  <p:tag name="IGUANATEXSIZE" val="24"/>
  <p:tag name="IGUANATEXCURSOR" val="25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192.351"/>
  <p:tag name="LATEXADDIN" val="\documentclass{article}&#10;\usepackage{amsmath,amsfonts,amssymb,amsthm,epsfig,epstopdf,titling,url,array,color,soul,multicol}&#10;\pagestyle{empty}&#10;\begin{document}&#10;&#10;\boldmath&#10;\begin{equation*}&#10;X_1,X_2,X_3,\cdots,X_n&#10;\end{equation*}&#10;&#10;&#10;\end{document}"/>
  <p:tag name="IGUANATEXSIZE" val="22"/>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745.782"/>
  <p:tag name="LATEXADDIN" val="\documentclass{article}&#10;\usepackage{amsmath,amsfonts,amssymb,amsthm,epsfig,epstopdf,titling,url,array,color,soul,multicol}&#10;\pagestyle{empty}&#10;\begin{document}&#10;&#10;\boldmath&#10;\begin{equation*}&#10;\textbf{Var} \left(\sum_{i=1}^{n} X_i\right)=\sum_{i=1}^{n} \textbf{Var}(X_i).&#10;\end{equation*}&#10;&#10;&#10;\end{document}"/>
  <p:tag name="IGUANATEXSIZE" val="24"/>
  <p:tag name="IGUANATEXCURSOR" val="254"/>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71.2036"/>
  <p:tag name="LATEXADDIN" val="\documentclass{article}&#10;\usepackage{amsmath,amsfonts,amssymb,amsthm,epsfig,epstopdf,titling,url,array,color,soul,multicol}&#10;\pagestyle{empty}&#10;\begin{document}&#10;&#10;\boldmath&#10;\begin{equation*}&#10;E[X^n]&#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893.1384"/>
  <p:tag name="LATEXADDIN" val="\documentclass{article}&#10;\usepackage{amsmath,amsfonts,amssymb,amsthm,epsfig,epstopdf,titling,url,array,color,soul,multicol}&#10;\pagestyle{empty}&#10;\begin{document}&#10;&#10;\boldmath&#10;\begin{equation*}&#10;E[(X-EX)^n]&#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46.9817"/>
  <p:tag name="ORIGINALWIDTH" val="2715.41"/>
  <p:tag name="LATEXADDIN" val="\documentclass{article}&#10;\usepackage{amsmath,amsfonts,amssymb,amsthm,epsfig,epstopdf,titling,url,array,color,soul,multicol}&#10;\pagestyle{empty}&#10;\begin{document}&#10;&#10;\boldmath&#10;\begin{equation*}\color{red}&#10;P_{XYZ}(1,2,\sqrt{3}) = P(X=1,Y=2,Z=\sqrt{3})&#10;\end{equation*}&#10;&#10;&#10;\end{document}"/>
  <p:tag name="IGUANATEXSIZE" val="22"/>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80.98985"/>
  <p:tag name="LATEXADDIN" val="\documentclass{article}&#10;\usepackage{amsmath,amsfonts,amssymb,amsthm,epsfig,epstopdf,titling,url,array,color,soul,multicol}&#10;\pagestyle{empty}&#10;\begin{document}&#10;&#10;\boldmath&#10;\begin{equation*}\color{red}&#10;n&#10;\end{equation*}&#10;&#10;&#10;\end{document}"/>
  <p:tag name="IGUANATEXSIZE" val="24"/>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80.98985"/>
  <p:tag name="LATEXADDIN" val="\documentclass{article}&#10;\usepackage{amsmath,amsfonts,amssymb,amsthm,epsfig,epstopdf,titling,url,array,color,soul,multicol}&#10;\pagestyle{empty}&#10;\begin{document}&#10;&#10;\boldmath&#10;\begin{equation*}\color{red}&#10;n&#10;\end{equation*}&#10;&#10;&#10;\end{document}"/>
  <p:tag name="IGUANATEXSIZE" val="24"/>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05.6993"/>
  <p:tag name="LATEXADDIN" val="\documentclass{article}&#10;\usepackage{amsmath,amsfonts,amssymb,amsthm,epsfig,epstopdf,titling,url,array,color,soul,multicol}&#10;\pagestyle{empty}&#10;\begin{document}&#10;&#10;\boldmath&#10;\begin{equation*}&#10;M_X(s)&#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1124.109"/>
  <p:tag name="LATEXADDIN" val="\documentclass{article}&#10;\usepackage{amsmath,amsfonts,amssymb,amsthm,epsfig,epstopdf,titling,url,array,color,soul,multicol}&#10;\pagestyle{empty}&#10;\begin{document}&#10;&#10;\boldmath&#10;\begin{equation*}&#10;M_X(s)=E\left[e^{sX}\right].&#10;\end{equation*}&#10;&#10;&#10;\end{document}"/>
  <p:tag name="IGUANATEXSIZE" val="24"/>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05.6993"/>
  <p:tag name="LATEXADDIN" val="\documentclass{article}&#10;\usepackage{amsmath,amsfonts,amssymb,amsthm,epsfig,epstopdf,titling,url,array,color,soul,multicol}&#10;\pagestyle{empty}&#10;\begin{document}&#10;&#10;\boldmath&#10;\begin{equation*}&#10;M_X(s)&#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676.4154"/>
  <p:tag name="LATEXADDIN" val="\documentclass{article}&#10;\usepackage{amsmath,amsfonts,amssymb,amsthm,epsfig,epstopdf,titling,url,array,color,soul,multicol}&#10;\pagestyle{empty}&#10;\begin{document}&#10;&#10;\boldmath&#10;\begin{equation*}&#10;s \in [-a,a].&#10;\end{equation*}&#10;&#10;&#10;\end{document}"/>
  <p:tag name="IGUANATEXSIZE" val="24"/>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69.74126"/>
  <p:tag name="LATEXADDIN" val="\documentclass{article}&#10;\usepackage{amsmath,amsfonts,amssymb,amsthm,epsfig,epstopdf,titling,url,array,color,soul,multicol}&#10;\pagestyle{empty}&#10;\begin{document}&#10;&#10;\boldmath&#10;\begin{equation*}&#10;a&#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192.351"/>
  <p:tag name="LATEXADDIN" val="\documentclass{article}&#10;\usepackage{amsmath,amsfonts,amssymb,amsthm,epsfig,epstopdf,titling,url,array,color,soul,multicol}&#10;\pagestyle{empty}&#10;\begin{document}&#10;&#10;\boldmath&#10;\begin{equation*}&#10;X_1,X_2,X_3,\cdots,X_n&#10;\end{equation*}&#10;&#10;&#10;\end{document}"/>
  <p:tag name="IGUANATEXSIZE" val="22"/>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524.1845"/>
  <p:tag name="ORIGINALWIDTH" val="1347.582"/>
  <p:tag name="LATEXADDIN" val="\documentclass{article}&#10;\usepackage{amsmath,amsfonts,amssymb,amsthm,epsfig,epstopdf,titling,url,array,color,soul,multicol}&#10;\pagestyle{empty}&#10;\begin{document}&#10;&#10;\boldmath&#10;\begin{equation*}&#10;P_X(k) = \begin{cases}&#10; \frac{1}{3} &amp; \quad  k=1\\&#10;   &amp;  \quad   \\&#10; \frac{2}{3}  &amp; \quad  k=2&#10;\end{cases}&#10;\end{equation*}&#10;&#10;&#10;\end{document}"/>
  <p:tag name="IGUANATEXSIZE" val="22"/>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4.237"/>
  <p:tag name="LATEXADDIN" val="\documentclass{article}&#10;\usepackage{amsmath,amsfonts,amssymb,amsthm,epsfig,epstopdf,titling,url,array,color,soul,multicol}&#10;\pagestyle{empty}&#10;\begin{document}&#10;&#10;\boldmath&#10;\begin{equation*}&#10;Y&#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905.8868"/>
  <p:tag name="LATEXADDIN" val="\documentclass{article}&#10;\usepackage{amsmath,amsfonts,amssymb,amsthm,epsfig,epstopdf,titling,url,array,color,soul,multicol}&#10;\pagestyle{empty}&#10;\begin{document}&#10;&#10;\boldmath&#10;\begin{equation*}&#10;Uniform(0,1)&#10;\end{equation*}&#10;&#10;&#10;\end{document}"/>
  <p:tag name="IGUANATEXSIZE" val="24"/>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49.4563"/>
  <p:tag name="ORIGINALWIDTH" val="2273.716"/>
  <p:tag name="LATEXADDIN" val="\documentclass{article}&#10;\usepackage{amsmath,amsfonts,amssymb,amsthm,epsfig,epstopdf,titling,url,array,color,soul,multicol}&#10;\pagestyle{empty}&#10;\begin{document}&#10;&#10;\boldmath&#10;\begin{equation*}&#10;e^x=1+x+\frac{x^2}{2!}+\frac{x^3}{3!}+...=\sum_{k=0}^{\infty} \frac{x^k}{k!}.&#10;\end{equation*}&#10;&#10;&#10;\end{document}"/>
  <p:tag name="IGUANATEXSIZE" val="22"/>
  <p:tag name="IGUANATEXCURSOR" val="26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49.4563"/>
  <p:tag name="ORIGINALWIDTH" val="1846.269"/>
  <p:tag name="LATEXADDIN" val="\documentclass{article}&#10;\usepackage{amsmath,amsfonts,amssymb,amsthm,epsfig,epstopdf,titling,url,array,color,soul,multicol}&#10;\pagestyle{empty}&#10;\begin{document}&#10;&#10;\boldmath&#10;\begin{equation*}&#10;e^{sX}=\sum_{k=0}^{\infty} \frac{(sX)^k}{k!}=\sum_{k=0}^{\infty} \frac{X^k s^k}{k!}.&#10;\end{equation*}&#10;&#10;&#10;\end{document}"/>
  <p:tag name="IGUANATEXSIZE" val="22"/>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49.4563"/>
  <p:tag name="ORIGINALWIDTH" val="2015.748"/>
  <p:tag name="LATEXADDIN" val="\documentclass{article}&#10;\usepackage{amsmath,amsfonts,amssymb,amsthm,epsfig,epstopdf,titling,url,array,color,soul,multicol}&#10;\pagestyle{empty}&#10;\begin{document}&#10;&#10;\boldmath&#10;\begin{equation*}&#10;M_X(s)=E[e^{sX}]=\sum_{k=0}^{\infty} E[X^k] \frac{s^k}{k!}.&#10;\end{equation*}&#10;&#10;&#10;\end{document}"/>
  <p:tag name="IGUANATEXSIZE" val="24"/>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179.2276"/>
  <p:tag name="LATEXADDIN" val="\documentclass{article}&#10;\usepackage{amsmath,amsfonts,amssymb,amsthm,epsfig,epstopdf,titling,url,array,color,soul,multicol}&#10;\pagestyle{empty}&#10;\begin{document}&#10;&#10;\boldmath&#10;\begin{equation*}\color{blue}&#10;X^k&#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49.4563"/>
  <p:tag name="ORIGINALWIDTH" val="1413.573"/>
  <p:tag name="LATEXADDIN" val="\documentclass{article}&#10;\usepackage{amsmath,amsfonts,amssymb,amsthm,epsfig,epstopdf,titling,url,array,color,soul,multicol}&#10;\pagestyle{empty}&#10;\begin{document}&#10;&#10;\boldmath&#10;\begin{equation*}&#10;M_X(s)=\sum_{k=0}^{\infty} E[X^k] \frac{s^k}{k!},&#10;\end{equation*}&#10;&#10;&#10;\end{document}"/>
  <p:tag name="IGUANATEXSIZE" val="24"/>
  <p:tag name="IGUANATEXCURSOR" val="236"/>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502.062"/>
  <p:tag name="LATEXADDIN" val="\documentclass{article}&#10;\usepackage{amsmath,amsfonts,amssymb,amsthm,epsfig,epstopdf,titling,url,array,color,soul,multicol}&#10;\pagestyle{empty}&#10;\begin{document}&#10;&#10;\boldmath&#10;\begin{equation*}&#10;E[X^k]=\frac{d^k}{ds^k}M_X(s)|_{s=0}.&#10;\end{equation*}&#10;&#10;&#10;\end{document}"/>
  <p:tag name="IGUANATEXSIZE" val="24"/>
  <p:tag name="IGUANATEXCURSOR" val="22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80.98985"/>
  <p:tag name="LATEXADDIN" val="\documentclass{article}&#10;\usepackage{amsmath,amsfonts,amssymb,amsthm,epsfig,epstopdf,titling,url,array,color,soul,multicol}&#10;\pagestyle{empty}&#10;\begin{document}&#10;&#10;\boldmath&#10;\begin{equation*}&#10;n&#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631.4211"/>
  <p:tag name="LATEXADDIN" val="\documentclass{article}&#10;\usepackage{amsmath,amsfonts,amssymb,amsthm,epsfig,epstopdf,titling,url,array,color,soul,multicol}&#10;\pagestyle{empty}&#10;\begin{document}&#10;&#10;\boldmath&#10;\begin{equation*}&#10;X, \ M_X(s)&#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304.087"/>
  <p:tag name="LATEXADDIN" val="\documentclass{article}&#10;\usepackage{amsmath,amsfonts,amssymb,amsthm,epsfig,epstopdf,titling,url,array,color,soul,multicol}&#10;\pagestyle{empty}&#10;\begin{document}&#10;&#10;\boldmath&#10;\begin{equation*}&#10;X \sim Exponential(\lambda)&#10;\end{equation*}&#10;&#10;&#10;\end{document}"/>
  <p:tag name="IGUANATEXSIZE" val="24"/>
  <p:tag name="IGUANATEXCURSOR" val="214"/>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43.2321"/>
  <p:tag name="ORIGINALWIDTH" val="360.7049"/>
  <p:tag name="LATEXADDIN" val="\documentclass{article}&#10;\usepackage{amsmath,amsfonts,amssymb,amsthm,epsfig,epstopdf,titling,url,array,color,soul,multicol}&#10;\pagestyle{empty}&#10;\begin{document}&#10;&#10;\boldmath&#10;\begin{equation*}&#10;E[X^k]&#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761.53"/>
  <p:tag name="LATEXADDIN" val="\documentclass{article}&#10;\usepackage{amsmath,amsfonts,amssymb,amsthm,epsfig,epstopdf,titling,url,array,color,soul,multicol}&#10;\pagestyle{empty}&#10;\begin{document}&#10;&#10;\boldmath&#10;\begin{equation*}&#10;F_X(t)=F_Y(t), \textbf{ for all }t \in \mathbb{R}.&#10;\end{equation*}&#10;&#10;&#10;\end{document}"/>
  <p:tag name="IGUANATEXSIZE" val="24"/>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4.237"/>
  <p:tag name="LATEXADDIN" val="\documentclass{article}&#10;\usepackage{amsmath,amsfonts,amssymb,amsthm,epsfig,epstopdf,titling,url,array,color,soul,multicol}&#10;\pagestyle{empty}&#10;\begin{document}&#10;&#10;\boldmath&#10;\begin{equation*}&#10;Y&#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4.237"/>
  <p:tag name="LATEXADDIN" val="\documentclass{article}&#10;\usepackage{amsmath,amsfonts,amssymb,amsthm,epsfig,epstopdf,titling,url,array,color,soul,multicol}&#10;\pagestyle{empty}&#10;\begin{document}&#10;&#10;\boldmath&#10;\begin{equation*}&#10;Y&#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58.49268"/>
  <p:tag name="LATEXADDIN" val="\documentclass{article}&#10;\usepackage{amsmath,amsfonts,amssymb,amsthm,epsfig,epstopdf,titling,url,array,color,soul,multicol}&#10;\pagestyle{empty}&#10;\begin{document}&#10;&#10;\boldmath&#10;\begin{equation*}&#10;c&#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52.49347"/>
  <p:tag name="LATEXADDIN" val="\documentclass{article}&#10;\usepackage{amsmath,amsfonts,amssymb,amsthm,epsfig,epstopdf,titling,url,array,color,soul,multicol}&#10;\pagestyle{empty}&#10;\begin{document}&#10;&#10;\boldmath&#10;\begin{equation*}&#10;s&#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74.316"/>
  <p:tag name="LATEXADDIN" val="\documentclass{article}&#10;\usepackage{amsmath,amsfonts,amssymb,amsthm,epsfig,epstopdf,titling,url,array,color,soul,multicol}&#10;\pagestyle{empty}&#10;\begin{document}&#10;&#10;\boldmath&#10;\begin{equation*}\color{blue}&#10;f_{X_1X_2...X_n}(x_1,x_2,...,x_n)&#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50.2062"/>
  <p:tag name="LATEXADDIN" val="\documentclass{article}&#10;\usepackage{amsmath,amsfonts,amssymb,amsthm,epsfig,epstopdf,titling,url,array,color,soul,multicol}&#10;\pagestyle{empty}&#10;\begin{document}&#10;&#10;\boldmath&#10;\begin{equation*}&#10;[-c,c]&#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4.237"/>
  <p:tag name="LATEXADDIN" val="\documentclass{article}&#10;\usepackage{amsmath,amsfonts,amssymb,amsthm,epsfig,epstopdf,titling,url,array,color,soul,multicol}&#10;\pagestyle{empty}&#10;\begin{document}&#10;&#10;\boldmath&#10;\begin{equation*}&#10;Y&#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02.7372"/>
  <p:tag name="ORIGINALWIDTH" val="698.9126"/>
  <p:tag name="LATEXADDIN" val="\documentclass{article}&#10;\usepackage{amsmath,amsfonts,amssymb,amsthm,epsfig,epstopdf,titling,url,array,color,soul,multicol}&#10;\pagestyle{empty}&#10;\begin{document}&#10;&#10;\boldmath&#10;\begin{equation*}&#10;Z = X + Y&#10;\end{equation*}&#10;&#10;&#10;\end{document}"/>
  <p:tag name="IGUANATEXSIZE" val="24"/>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540.6824"/>
  <p:tag name="ORIGINALWIDTH" val="4085.489"/>
  <p:tag name="LATEXADDIN" val="\documentclass{article}&#10;\usepackage{amsmath,amsfonts,amssymb,amsthm,epsfig,epstopdf,titling,url,array,color,soul,multicol}&#10;\pagestyle{empty}&#10;\begin{document}&#10;&#10;\boldmath&#10;\begin{align*}&#10;M_Z(s) &amp; = E[e^{sZ}] = E[e^{s(X+Y)}] \\ &#10;&amp; = E[e^{sX}e^{sY}] = E[e^{sX}]E[e^{sY}] \ \ \ \ \ (\textbf{Since $ \tiny{X\&amp; Y }$ independent})\\&#10;&amp; = M_X(s) M_Y(s).&#10;\end{align*}&#10;&#10;&#10;\end{document}"/>
  <p:tag name="IGUANATEXSIZE" val="24"/>
  <p:tag name="IGUANATEXCURSOR" val="28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947.8815"/>
  <p:tag name="LATEXADDIN" val="\documentclass{article}&#10;\usepackage{amsmath,amsfonts,amssymb,amsthm,epsfig,epstopdf,titling,url,array,color,soul,multicol}&#10;\pagestyle{empty}&#10;\begin{document}&#10;&#10;\boldmath&#10;\begin{equation*}&#10;X_1,X_2,\cdots, X_n&#10;\end{equation*}&#10;&#10;&#10;\end{document}"/>
  <p:tag name="IGUANATEXSIZE" val="23"/>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80.98985"/>
  <p:tag name="LATEXADDIN" val="\documentclass{article}&#10;\usepackage{amsmath,amsfonts,amssymb,amsthm,epsfig,epstopdf,titling,url,array,color,soul,multicol}&#10;\pagestyle{empty}&#10;\begin{document}&#10;&#10;\boldmath&#10;\begin{equation*}&#10;n&#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2992.876"/>
  <p:tag name="LATEXADDIN" val="\documentclass{article}&#10;\usepackage{amsmath,amsfonts,amssymb,amsthm,epsfig,epstopdf,titling,url,array,color,soul,multicol}&#10;\pagestyle{empty}&#10;\begin{document}&#10;&#10;\boldmath&#10;\begin{equation*}&#10;M_{X_1+X_2+\cdots +X_n}(s)=M_{X_1}(s)M_{X_2}(s) \cdots M_{X_n}(s).&#10;\end{equation*}&#10;&#10;&#10;\end{document}"/>
  <p:tag name="IGUANATEXSIZE" val="24"/>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267.342"/>
  <p:tag name="LATEXADDIN" val="\documentclass{article}&#10;\usepackage{amsmath,amsfonts,amssymb,amsthm,epsfig,epstopdf,titling,url,array,color,soul,multicol}&#10;\pagestyle{empty}&#10;\begin{document}&#10;&#10;\boldmath&#10;\begin{equation*}&#10;X \sim Binomial(n,p)&#10;\end{equation*}&#10;&#10;&#10;\end{document}"/>
  <p:tag name="IGUANATEXSIZE" val="24"/>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705.6618"/>
  <p:tag name="ORIGINALWIDTH" val="4246.719"/>
  <p:tag name="LATEXADDIN" val="\documentclass{article}&#10;\usepackage{amsmath,amsfonts,amssymb,amsthm,epsfig,epstopdf,titling,url,array,color,soul,multicol}&#10;\pagestyle{empty}&#10;\begin{document}&#10;&#10;\boldmath&#10;\begin{align*}&#10;P\bigg((X_1,X_2,&amp; \cdots,X_n) \in A \bigg) \\ &#10;&amp;=\int \cdots\int \limits_A\cdots  \int  f_{X_1X_2 \cdots X_n}(x_1,x_2, \cdots ,x_n) dx_1dx_2 \cdots dx_n.&#10;\end{align*}&#10;&#10;&#10;\end{document}"/>
  <p:tag name="IGUANATEXSIZE" val="23"/>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307.837"/>
  <p:tag name="LATEXADDIN" val="\documentclass{article}&#10;\usepackage{amsmath,amsfonts,amssymb,amsthm,epsfig,epstopdf,titling,url,array,color,soul,multicol}&#10;\pagestyle{empty}&#10;\begin{document}&#10;&#10;\boldmath&#10;\begin{equation*}&#10;X \sim Binomial(m,p)&#10;\end{equation*}&#10;&#10;&#10;\end{document}"/>
  <p:tag name="IGUANATEXSIZE" val="24"/>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255.343"/>
  <p:tag name="LATEXADDIN" val="\documentclass{article}&#10;\usepackage{amsmath,amsfonts,amssymb,amsthm,epsfig,epstopdf,titling,url,array,color,soul,multicol}&#10;\pagestyle{empty}&#10;\begin{document}&#10;&#10;\boldmath&#10;\begin{equation*}&#10;Y \sim Binomial(n,p)&#10;\end{equation*}&#10;&#10;&#10;\end{document}"/>
  <p:tag name="IGUANATEXSIZE" val="24"/>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904.762"/>
  <p:tag name="LATEXADDIN" val="\documentclass{article}&#10;\usepackage{amsmath,amsfonts,amssymb,amsthm,epsfig,epstopdf,titling,url,array,color,soul,multicol}&#10;\pagestyle{empty}&#10;\begin{document}&#10;&#10;\boldmath&#10;\begin{equation*}&#10;X+Y \sim Binomial(m+n,p).&#10;\end{equation*}&#10;&#10;&#10;\end{document}"/>
  <p:tag name="IGUANATEXSIZE" val="24"/>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43.2321"/>
  <p:tag name="ORIGINALWIDTH" val="1100.112"/>
  <p:tag name="LATEXADDIN" val="\documentclass{article}&#10;\usepackage{amsmath,amsfonts,amssymb,amsthm,epsfig,epstopdf,titling,url,array,color,soul,multicol}&#10;\pagestyle{empty}&#10;\begin{document}&#10;&#10;\boldmath&#10;\begin{equation*}\color{blue}&#10;\phi_{X}(\omega)=E[e^{j \omega X}],&#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561.6797"/>
  <p:tag name="LATEXADDIN" val="\documentclass{article}&#10;\usepackage{amsmath,amsfonts,amssymb,amsthm,epsfig,epstopdf,titling,url,array,color,soul,multicol}&#10;\pagestyle{empty}&#10;\begin{document}&#10;&#10;\boldmath&#10;\begin{equation*}&#10;j=\sqrt{-1}&#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57.74276"/>
  <p:tag name="ORIGINALWIDTH" val="83.98952"/>
  <p:tag name="LATEXADDIN" val="\documentclass{article}&#10;\usepackage{amsmath,amsfonts,amssymb,amsthm,epsfig,epstopdf,titling,url,array,color,soul,multicol}&#10;\pagestyle{empty}&#10;\begin{document}&#10;&#10;\boldmath&#10;\begin{equation*}&#10;\omega&#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43.2321"/>
  <p:tag name="ORIGINALWIDTH" val="2266.967"/>
  <p:tag name="LATEXADDIN" val="\documentclass{article}&#10;\usepackage{amsmath,amsfonts,amssymb,amsthm,epsfig,epstopdf,titling,url,array,color,soul,multicol}&#10;\pagestyle{empty}&#10;\begin{document}&#10;&#10;\boldmath&#10;\begin{equation*}&#10;|\phi_{X}(\omega)|=|E[e^{j \omega X}]|&#10;    \leq E[|e^{j \omega X}|] \leq 1.&#10;\end{equation*}&#10;&#10;&#10;\end{document}"/>
  <p:tag name="IGUANATEXSIZE" val="22"/>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4.237"/>
  <p:tag name="LATEXADDIN" val="\documentclass{article}&#10;\usepackage{amsmath,amsfonts,amssymb,amsthm,epsfig,epstopdf,titling,url,array,color,soul,multicol}&#10;\pagestyle{empty}&#10;\begin{document}&#10;&#10;\boldmath&#10;\begin{equation*}&#10;Y&#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02.7372"/>
  <p:tag name="ORIGINALWIDTH" val="698.9126"/>
  <p:tag name="LATEXADDIN" val="\documentclass{article}&#10;\usepackage{amsmath,amsfonts,amssymb,amsthm,epsfig,epstopdf,titling,url,array,color,soul,multicol}&#10;\pagestyle{empty}&#10;\begin{document}&#10;&#10;\boldmath&#10;\begin{equation*}&#10;Z = X + Y&#10;\end{equation*}&#10;&#10;&#10;\end{document}"/>
  <p:tag name="IGUANATEXSIZE" val="24"/>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192.351"/>
  <p:tag name="LATEXADDIN" val="\documentclass{article}&#10;\usepackage{amsmath,amsfonts,amssymb,amsthm,epsfig,epstopdf,titling,url,array,color,soul,multicol}&#10;\pagestyle{empty}&#10;\begin{document}&#10;&#10;\boldmath&#10;\begin{equation*}&#10;X_1,X_2,X_3,\cdots,X_n&#10;\end{equation*}&#10;&#10;&#10;\end{document}"/>
  <p:tag name="IGUANATEXSIZE" val="22"/>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385.077"/>
  <p:tag name="LATEXADDIN" val="\documentclass{article}&#10;\usepackage{amsmath,amsfonts,amssymb,amsthm,epsfig,epstopdf,titling,url,array,color,soul,multicol}&#10;\pagestyle{empty}&#10;\begin{document}&#10;&#10;\boldmath&#10;\begin{equation*}&#10;\phi_{Z}(\omega)=\phi_{X}(\omega) \phi_{Y}(\omega).&#10;\end{equation*}&#10;&#10;&#10;\end{document}"/>
  <p:tag name="IGUANATEXSIZE" val="24"/>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344.582"/>
  <p:tag name="LATEXADDIN" val="\documentclass{article}&#10;\usepackage{amsmath,amsfonts,amssymb,amsthm,epsfig,epstopdf,titling,url,array,color,soul,multicol}&#10;\pagestyle{empty}&#10;\begin{document}&#10;&#10;\boldmath&#10;\begin{equation*}&#10;\nonumber a = \begin{bmatrix}&#10;       a_1 \\%[5pt]&#10;       a_2 \\%[5pt]&#10;       a_3&#10;\end{bmatrix} \ \Rightarrow \ a = \begin{bmatrix}&#10;       1 \\%[5pt]&#10;       3 \\%[5pt]&#10;       2&#10;\end{bmatrix}&#10;\end{equation*}&#10;&#10;&#10;\end{document}"/>
  <p:tag name="IGUANATEXSIZE" val="24"/>
  <p:tag name="IGUANATEXCURSOR" val="362"/>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459.6925"/>
  <p:tag name="ORIGINALWIDTH" val="1889.764"/>
  <p:tag name="LATEXADDIN" val="\documentclass{article}&#10;\usepackage{amsmath,amsfonts,amssymb,amsthm,epsfig,epstopdf,titling,url,array,color,soul,multicol}&#10;\pagestyle{empty}&#10;\begin{document}&#10;&#10;\boldmath&#10;\begin{equation*}&#10;\nonumber a + b = \begin{bmatrix}&#10;       1 \\%[5pt]&#10;       3 \\%[5pt]&#10;       2&#10;\end{bmatrix} + \begin{bmatrix}&#10;       -1 \\%[5pt]&#10;       0 \\%[5pt]&#10;       1&#10;\end{bmatrix} = \begin{bmatrix}&#10;       0 \\%[5pt]&#10;       3 \\%[5pt]&#10;       3&#10;\end{bmatrix}_{1\times 3}&#10;\end{equation*}&#10;&#10;&#10;\end{document}"/>
  <p:tag name="IGUANATEXSIZE" val="24"/>
  <p:tag name="IGUANATEXCURSOR" val="446"/>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196.1"/>
  <p:tag name="LATEXADDIN" val="\documentclass{article}&#10;\usepackage{amsmath,amsfonts,amssymb,amsthm,epsfig,epstopdf,titling,url,array,color,soul,multicol}&#10;\pagestyle{empty}&#10;\begin{document}&#10;&#10;\boldmath&#10;&#10;\begin{align}&#10;\nonumber A = \begin{bmatrix}&#10;       1 &amp; 3 &amp; -1  \\%[5pt]&#10;       2 &amp; 4 &amp; 2   \\%[5pt]&#10;\end{bmatrix}_{2\times 3}&#10;\end{align}&#10;&#10;&#10;&#10;\end{document}"/>
  <p:tag name="IGUANATEXSIZE" val="22"/>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67.49158"/>
  <p:tag name="ORIGINALWIDTH" val="211.4735"/>
  <p:tag name="LATEXADDIN" val="\documentclass{article}&#10;\usepackage{amsmath,amsfonts,amssymb,amsthm,epsfig,epstopdf,titling,url,array,color,soul,multicol}&#10;\pagestyle{empty}&#10;\begin{document}&#10;&#10;\boldmath&#10;\begin{equation*}&#10;\longrightarrow &#10;\end{equation*}&#10;&#10;&#10;\end{document}"/>
  <p:tag name="IGUANATEXSIZE" val="22"/>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459.6925"/>
  <p:tag name="ORIGINALWIDTH" val="3294.338"/>
  <p:tag name="LATEXADDIN" val="\documentclass{article}&#10;\usepackage{amsmath,amsfonts,amssymb,amsthm,epsfig,epstopdf,titling,url,array,color,soul,multicol}&#10;\pagestyle{empty}&#10;\begin{document}&#10;&#10;\boldmath&#10;&#10;\begin{align}&#10;\nonumber  \begin{bmatrix}&#10;       1 &amp; 3 &amp; -1  \\%[5pt]&#10;       2 &amp; 4 &amp; 2   \\%[5pt]&#10;\end{bmatrix}_{2\times 3} \times \begin{bmatrix}&#10;       0   \\%[5pt]&#10;       1    \\%[5pt]&#10;       -1&#10;\end{bmatrix}_{3\times 1} = \begin{bmatrix}&#10;       0+3+1   \\%[5pt]&#10;       0+4-2    &#10;\end{bmatrix}_{2\times 1} = \begin{bmatrix}&#10;       4   \\%[5pt]&#10;       2    &#10;\end{bmatrix}_{2\times 1}&#10;\end{align}&#10;&#10;&#10;&#10;\end{document}"/>
  <p:tag name="IGUANATEXSIZE" val="22"/>
  <p:tag name="IGUANATEXCURSOR" val="52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1314.586"/>
  <p:tag name="LATEXADDIN" val="\documentclass{article}&#10;\usepackage{amsmath,amsfonts,amssymb,amsthm,epsfig,epstopdf,titling,url,array,color,soul,multicol}&#10;\pagestyle{empty}&#10;\begin{document}&#10;&#10;\boldmath&#10;\begin{equation*}&#10;A_{m\times n} \ . \ B_{n \times l} = C_{m\times l}&#10;\end{equation*}&#10;&#10;&#10;\end{document}"/>
  <p:tag name="IGUANATEXSIZE" val="24"/>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47.7315"/>
  <p:tag name="ORIGINALWIDTH" val="1526.809"/>
  <p:tag name="LATEXADDIN" val="\documentclass{article}&#10;\usepackage{amsmath,amsfonts,amssymb,amsthm,epsfig,epstopdf,titling,url,array,color,soul,multicol}&#10;\pagestyle{empty}&#10;\begin{document}&#10;&#10;\boldmath&#10;\begin{equation*}&#10;A = [a_{ij}] \ \Rightarrow \ A^T = [a_{ji}],&#10;\end{equation*}&#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476.9404"/>
  <p:tag name="ORIGINALWIDTH" val="931.3835"/>
  <p:tag name="LATEXADDIN" val="\documentclass{article}&#10;\usepackage{amsmath,amsfonts,amssymb,amsthm,epsfig,epstopdf,titling,url,array,color,soul,multicol}&#10;\pagestyle{empty}&#10;\begin{document}&#10;&#10;\boldmath&#10;\begin{equation*}&#10; \begin{bmatrix}&#10;       1 \\%[5pt]&#10;       2 \\%[5pt]&#10;       3&#10;\end{bmatrix}^T = \begin{bmatrix}&#10;       1 \ \ 2 \ \ 3  \\%[5pt]&#10;\end{bmatrix}&#10;\end{equation*}&#10;&#10;&#10;\end{document}"/>
  <p:tag name="IGUANATEXSIZE" val="24"/>
  <p:tag name="IGUANATEXCURSOR" val="295"/>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192.351"/>
  <p:tag name="LATEXADDIN" val="\documentclass{article}&#10;\usepackage{amsmath,amsfonts,amssymb,amsthm,epsfig,epstopdf,titling,url,array,color,soul,multicol}&#10;\pagestyle{empty}&#10;\begin{document}&#10;&#10;\boldmath&#10;\begin{equation*}&#10;X_1,X_2,X_3,\cdots,X_n&#10;\end{equation*}&#10;&#10;&#10;\end{document}"/>
  <p:tag name="IGUANATEXSIZE" val="22"/>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horelight_First_M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Minion Pro"/>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relight_First_MW" id="{9EE3B217-3E0E-4669-B32E-CD89D8110D9C}" vid="{520CEAE8-E141-494F-B056-50C0B8AE72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Shorelight_First_MW</Template>
  <TotalTime>20111</TotalTime>
  <Words>3419</Words>
  <Application>Microsoft Office PowerPoint</Application>
  <PresentationFormat>Widescreen</PresentationFormat>
  <Paragraphs>796</Paragraphs>
  <Slides>83</Slides>
  <Notes>83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83</vt:i4>
      </vt:variant>
    </vt:vector>
  </HeadingPairs>
  <TitlesOfParts>
    <vt:vector size="87" baseType="lpstr">
      <vt:lpstr>Arial</vt:lpstr>
      <vt:lpstr>Calibri</vt:lpstr>
      <vt:lpstr>Minion Pro</vt:lpstr>
      <vt:lpstr>Shorelight_First_MW</vt:lpstr>
      <vt:lpstr>ECE 603 Probability and Random Processes</vt:lpstr>
      <vt:lpstr>Objectives</vt:lpstr>
      <vt:lpstr>Rationale</vt:lpstr>
      <vt:lpstr>Prior Learning</vt:lpstr>
      <vt:lpstr>Joint Distributions and Independence</vt:lpstr>
      <vt:lpstr>Joint Distributions and Independence</vt:lpstr>
      <vt:lpstr>Joint Distributions and Independence</vt:lpstr>
      <vt:lpstr>Joint Distributions and Independence</vt:lpstr>
      <vt:lpstr>Joint Distributions and Independence</vt:lpstr>
      <vt:lpstr>Joint Distributions and Independence</vt:lpstr>
      <vt:lpstr>Joint Distributions and Independence</vt:lpstr>
      <vt:lpstr>Joint Distributions and Independence</vt:lpstr>
      <vt:lpstr>Sums of Random Variables</vt:lpstr>
      <vt:lpstr>Sums of Random Variables</vt:lpstr>
      <vt:lpstr>Sums of Random Variables</vt:lpstr>
      <vt:lpstr>Sums of Random Variables</vt:lpstr>
      <vt:lpstr>Moment Generating Functions</vt:lpstr>
      <vt:lpstr>Moment Generating Functions</vt:lpstr>
      <vt:lpstr>Moment Generating Functions</vt:lpstr>
      <vt:lpstr>Moment Generating Functions</vt:lpstr>
      <vt:lpstr>Moment Generating Functions</vt:lpstr>
      <vt:lpstr>Moment Generating Functions</vt:lpstr>
      <vt:lpstr>Moment Generating Functions</vt:lpstr>
      <vt:lpstr>Moment Generating Functions</vt:lpstr>
      <vt:lpstr>Moment Generating Functions</vt:lpstr>
      <vt:lpstr>Moment Generating Functions</vt:lpstr>
      <vt:lpstr>Moment Generating Functions</vt:lpstr>
      <vt:lpstr>Moment Generating Functions</vt:lpstr>
      <vt:lpstr>Characteristic Functions</vt:lpstr>
      <vt:lpstr>Characteristic Functions</vt:lpstr>
      <vt:lpstr>Random Vectors</vt:lpstr>
      <vt:lpstr>Random Vectors</vt:lpstr>
      <vt:lpstr>Random Vectors</vt:lpstr>
      <vt:lpstr>Random Vectors</vt:lpstr>
      <vt:lpstr>Random Vectors</vt:lpstr>
      <vt:lpstr>Random Vectors</vt:lpstr>
      <vt:lpstr>Random Vectors</vt:lpstr>
      <vt:lpstr>Random Vectors</vt:lpstr>
      <vt:lpstr>Random Vectors</vt:lpstr>
      <vt:lpstr>Random Vectors</vt:lpstr>
      <vt:lpstr>Random Vectors</vt:lpstr>
      <vt:lpstr>Random Vectors</vt:lpstr>
      <vt:lpstr>Random Vectors</vt:lpstr>
      <vt:lpstr>Random Vectors</vt:lpstr>
      <vt:lpstr>Random Vectors</vt:lpstr>
      <vt:lpstr>Random Vectors</vt:lpstr>
      <vt:lpstr>Random Vectors</vt:lpstr>
      <vt:lpstr>Random Vectors</vt:lpstr>
      <vt:lpstr>Random Vectors</vt:lpstr>
      <vt:lpstr>Random Vectors</vt:lpstr>
      <vt:lpstr>Random Vectors</vt:lpstr>
      <vt:lpstr>Random Vectors</vt:lpstr>
      <vt:lpstr>Random Vectors</vt:lpstr>
      <vt:lpstr>Random Vectors</vt:lpstr>
      <vt:lpstr>Random Vectors</vt:lpstr>
      <vt:lpstr>Random Vectors</vt:lpstr>
      <vt:lpstr>Random Vectors</vt:lpstr>
      <vt:lpstr>Random Vectors</vt:lpstr>
      <vt:lpstr>Random Vectors</vt:lpstr>
      <vt:lpstr>Random Vectors</vt:lpstr>
      <vt:lpstr>Probability Bounds</vt:lpstr>
      <vt:lpstr>Probability Bounds</vt:lpstr>
      <vt:lpstr>Probability Bounds</vt:lpstr>
      <vt:lpstr>Probability Bounds</vt:lpstr>
      <vt:lpstr>Probability Bounds</vt:lpstr>
      <vt:lpstr>Probability Bounds</vt:lpstr>
      <vt:lpstr>Probability Bounds</vt:lpstr>
      <vt:lpstr>Probability Bounds</vt:lpstr>
      <vt:lpstr>Probability Bounds</vt:lpstr>
      <vt:lpstr>Probability Bounds</vt:lpstr>
      <vt:lpstr>Probability Bounds</vt:lpstr>
      <vt:lpstr>Probability Bounds</vt:lpstr>
      <vt:lpstr>Probability Bounds</vt:lpstr>
      <vt:lpstr>Probability Bounds</vt:lpstr>
      <vt:lpstr>Probability Bounds</vt:lpstr>
      <vt:lpstr>Probability Bounds</vt:lpstr>
      <vt:lpstr>Probability Bounds</vt:lpstr>
      <vt:lpstr>Probability Bounds</vt:lpstr>
      <vt:lpstr>Probability Bounds</vt:lpstr>
      <vt:lpstr>Probability Bounds</vt:lpstr>
      <vt:lpstr>Probability Bounds</vt:lpstr>
      <vt:lpstr>Post-work for Lesson</vt:lpstr>
      <vt:lpstr>To Prepare for the Next Lesson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Matrices</dc:title>
  <dc:creator>Mani Krishna</dc:creator>
  <cp:lastModifiedBy>Hossein</cp:lastModifiedBy>
  <cp:revision>1014</cp:revision>
  <dcterms:created xsi:type="dcterms:W3CDTF">2016-08-14T23:39:53Z</dcterms:created>
  <dcterms:modified xsi:type="dcterms:W3CDTF">2020-08-16T23:15:21Z</dcterms:modified>
</cp:coreProperties>
</file>